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299" r:id="rId3"/>
    <p:sldId id="300" r:id="rId4"/>
    <p:sldId id="301" r:id="rId5"/>
    <p:sldId id="258" r:id="rId6"/>
    <p:sldId id="260" r:id="rId7"/>
    <p:sldId id="302" r:id="rId8"/>
    <p:sldId id="263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64" r:id="rId17"/>
    <p:sldId id="310" r:id="rId18"/>
    <p:sldId id="278" r:id="rId19"/>
    <p:sldId id="279" r:id="rId20"/>
  </p:sldIdLst>
  <p:sldSz cx="9144000" cy="5143500" type="screen16x9"/>
  <p:notesSz cx="6858000" cy="9144000"/>
  <p:embeddedFontLst>
    <p:embeddedFont>
      <p:font typeface="Baloo 2" panose="020B0604020202020204" charset="0"/>
      <p:regular r:id="rId22"/>
      <p:bold r:id="rId23"/>
    </p:embeddedFont>
    <p:embeddedFont>
      <p:font typeface="Pangolin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Kiểm tra kiến thức" id="{8CABDCB5-51F1-4A60-998C-2B1443E175EF}">
          <p14:sldIdLst>
            <p14:sldId id="256"/>
            <p14:sldId id="299"/>
            <p14:sldId id="300"/>
            <p14:sldId id="301"/>
            <p14:sldId id="258"/>
          </p14:sldIdLst>
        </p14:section>
        <p14:section name="Dạng 1:" id="{36108977-62BD-45D2-84B4-C483E1974D8B}">
          <p14:sldIdLst>
            <p14:sldId id="260"/>
            <p14:sldId id="302"/>
            <p14:sldId id="263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Dạng 2" id="{18C1C91D-6E38-44F9-AA68-9E5C6B1817CC}">
          <p14:sldIdLst>
            <p14:sldId id="309"/>
            <p14:sldId id="264"/>
            <p14:sldId id="310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966"/>
    <a:srgbClr val="66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57DA8-207A-4AD8-A781-542E88E8226E}">
  <a:tblStyle styleId="{8AB57DA8-207A-4AD8-A781-542E88E822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2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62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81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93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60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d170f10c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d170f10c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31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27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3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1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86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05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66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46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51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7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0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57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63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6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25.wmf"/><Relationship Id="rId10" Type="http://schemas.openxmlformats.org/officeDocument/2006/relationships/image" Target="../media/image23.wmf"/><Relationship Id="rId19" Type="http://schemas.openxmlformats.org/officeDocument/2006/relationships/image" Target="../media/image2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39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3.wmf"/><Relationship Id="rId19" Type="http://schemas.openxmlformats.org/officeDocument/2006/relationships/image" Target="../media/image31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48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1368626" y="1932035"/>
            <a:ext cx="5234312" cy="2120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>
                <a:solidFill>
                  <a:srgbClr val="00B050"/>
                </a:solidFill>
                <a:latin typeface="+mn-lt"/>
              </a:rPr>
              <a:t>Luyện</a:t>
            </a:r>
            <a:r>
              <a:rPr lang="vi-VN" dirty="0">
                <a:solidFill>
                  <a:srgbClr val="00B050"/>
                </a:solidFill>
                <a:latin typeface="+mn-lt"/>
              </a:rPr>
              <a:t> </a:t>
            </a:r>
            <a:r>
              <a:rPr lang="vi-VN" dirty="0" err="1">
                <a:solidFill>
                  <a:srgbClr val="00B050"/>
                </a:solidFill>
                <a:latin typeface="+mn-lt"/>
              </a:rPr>
              <a:t>tập</a:t>
            </a:r>
            <a:br>
              <a:rPr lang="vi-VN" dirty="0">
                <a:solidFill>
                  <a:srgbClr val="00B050"/>
                </a:solidFill>
                <a:latin typeface="+mn-lt"/>
              </a:rPr>
            </a:br>
            <a:r>
              <a:rPr lang="vi-VN" dirty="0">
                <a:solidFill>
                  <a:srgbClr val="00B050"/>
                </a:solidFill>
                <a:latin typeface="+mn-lt"/>
              </a:rPr>
              <a:t>RÚT GỌN CĂN THỨC BẬC HAI </a:t>
            </a:r>
            <a:endParaRPr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734162" y="195998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163948" y="4911523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995343" y="400289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225214" y="3615183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66AB35C-BF9F-442D-8ECB-A25343CC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19" y="299141"/>
            <a:ext cx="1905000" cy="1905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C904E7-5E0F-4C2B-BFA5-18FB23AB6914}"/>
              </a:ext>
            </a:extLst>
          </p:cNvPr>
          <p:cNvSpPr txBox="1"/>
          <p:nvPr/>
        </p:nvSpPr>
        <p:spPr>
          <a:xfrm>
            <a:off x="723835" y="1073125"/>
            <a:ext cx="769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ĐẠI SỐ 9 – TUẦN 6 – TIẾT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39" name="Đối tượng 38">
                        <a:extLst>
                          <a:ext uri="{FF2B5EF4-FFF2-40B4-BE49-F238E27FC236}">
                            <a16:creationId xmlns:a16="http://schemas.microsoft.com/office/drawing/2014/main" id="{F8264483-E59D-4B6D-BC4E-2F9960A45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444240" progId="Equation.DSMT4">
                  <p:embed/>
                </p:oleObj>
              </mc:Choice>
              <mc:Fallback>
                <p:oleObj name="Equation" r:id="rId5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962881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317160" progId="Equation.DSMT4">
                  <p:embed/>
                </p:oleObj>
              </mc:Choice>
              <mc:Fallback>
                <p:oleObj name="Equation" r:id="rId7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752" y="2962881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47729"/>
              </p:ext>
            </p:extLst>
          </p:nvPr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42720" progId="Equation.DSMT4">
                  <p:embed/>
                </p:oleObj>
              </mc:Choice>
              <mc:Fallback>
                <p:oleObj name="Equation" r:id="rId9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Đối tượng 26">
            <a:extLst>
              <a:ext uri="{FF2B5EF4-FFF2-40B4-BE49-F238E27FC236}">
                <a16:creationId xmlns:a16="http://schemas.microsoft.com/office/drawing/2014/main" id="{55E80BF8-4277-46FF-81E7-CE8B2C0D7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65589"/>
              </p:ext>
            </p:extLst>
          </p:nvPr>
        </p:nvGraphicFramePr>
        <p:xfrm>
          <a:off x="4487862" y="147875"/>
          <a:ext cx="3017123" cy="74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42720" progId="Equation.DSMT4">
                  <p:embed/>
                </p:oleObj>
              </mc:Choice>
              <mc:Fallback>
                <p:oleObj name="Equation" r:id="rId9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87862" y="147875"/>
                        <a:ext cx="3017123" cy="74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>
            <a:extLst>
              <a:ext uri="{FF2B5EF4-FFF2-40B4-BE49-F238E27FC236}">
                <a16:creationId xmlns:a16="http://schemas.microsoft.com/office/drawing/2014/main" id="{36BAD3C4-B44B-4A25-9041-967FA5048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79731"/>
              </p:ext>
            </p:extLst>
          </p:nvPr>
        </p:nvGraphicFramePr>
        <p:xfrm>
          <a:off x="4487862" y="1065265"/>
          <a:ext cx="4178405" cy="61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62040" imgH="228600" progId="Equation.DSMT4">
                  <p:embed/>
                </p:oleObj>
              </mc:Choice>
              <mc:Fallback>
                <p:oleObj name="Equation" r:id="rId11" imgW="1562040" imgH="228600" progId="Equation.DSMT4">
                  <p:embed/>
                  <p:pic>
                    <p:nvPicPr>
                      <p:cNvPr id="27" name="Đối tượng 26">
                        <a:extLst>
                          <a:ext uri="{FF2B5EF4-FFF2-40B4-BE49-F238E27FC236}">
                            <a16:creationId xmlns:a16="http://schemas.microsoft.com/office/drawing/2014/main" id="{55E80BF8-4277-46FF-81E7-CE8B2C0D7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87862" y="1065265"/>
                        <a:ext cx="4178405" cy="61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28">
            <a:extLst>
              <a:ext uri="{FF2B5EF4-FFF2-40B4-BE49-F238E27FC236}">
                <a16:creationId xmlns:a16="http://schemas.microsoft.com/office/drawing/2014/main" id="{4B3E2D10-4845-4DA9-BCAE-34F3664C0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2162"/>
              </p:ext>
            </p:extLst>
          </p:nvPr>
        </p:nvGraphicFramePr>
        <p:xfrm>
          <a:off x="4487862" y="1847552"/>
          <a:ext cx="3956543" cy="62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47560" imgH="228600" progId="Equation.DSMT4">
                  <p:embed/>
                </p:oleObj>
              </mc:Choice>
              <mc:Fallback>
                <p:oleObj name="Equation" r:id="rId13" imgW="1447560" imgH="228600" progId="Equation.DSMT4">
                  <p:embed/>
                  <p:pic>
                    <p:nvPicPr>
                      <p:cNvPr id="28" name="Đối tượng 27">
                        <a:extLst>
                          <a:ext uri="{FF2B5EF4-FFF2-40B4-BE49-F238E27FC236}">
                            <a16:creationId xmlns:a16="http://schemas.microsoft.com/office/drawing/2014/main" id="{36BAD3C4-B44B-4A25-9041-967FA5048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87862" y="1847552"/>
                        <a:ext cx="3956543" cy="624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29">
            <a:extLst>
              <a:ext uri="{FF2B5EF4-FFF2-40B4-BE49-F238E27FC236}">
                <a16:creationId xmlns:a16="http://schemas.microsoft.com/office/drawing/2014/main" id="{88C222F6-4BCD-4882-844A-B8D0FB6DB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26381"/>
              </p:ext>
            </p:extLst>
          </p:nvPr>
        </p:nvGraphicFramePr>
        <p:xfrm>
          <a:off x="4487862" y="2643188"/>
          <a:ext cx="101917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164880" progId="Equation.DSMT4">
                  <p:embed/>
                </p:oleObj>
              </mc:Choice>
              <mc:Fallback>
                <p:oleObj name="Equation" r:id="rId15" imgW="291960" imgH="164880" progId="Equation.DSMT4">
                  <p:embed/>
                  <p:pic>
                    <p:nvPicPr>
                      <p:cNvPr id="29" name="Đối tượng 28">
                        <a:extLst>
                          <a:ext uri="{FF2B5EF4-FFF2-40B4-BE49-F238E27FC236}">
                            <a16:creationId xmlns:a16="http://schemas.microsoft.com/office/drawing/2014/main" id="{4B3E2D10-4845-4DA9-BCAE-34F3664C0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87862" y="2643188"/>
                        <a:ext cx="101917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21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7E923D3E-6940-4C0F-AD74-7089856A31CB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BE51FA13-D819-4FE3-A881-2266018EA220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E7059C48-A3B7-4F33-BEBB-38ABB0FF3E19}"/>
                </a:ext>
              </a:extLst>
            </p:cNvPr>
            <p:cNvSpPr txBox="1"/>
            <p:nvPr/>
          </p:nvSpPr>
          <p:spPr>
            <a:xfrm>
              <a:off x="1195099" y="4640"/>
              <a:ext cx="794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RÚT GỌN CÁC BIỂU THỨC SAU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CFB17ECF-72FB-4A0E-92C3-9F15DEA2BC91}"/>
              </a:ext>
            </a:extLst>
          </p:cNvPr>
          <p:cNvGrpSpPr/>
          <p:nvPr/>
        </p:nvGrpSpPr>
        <p:grpSpPr>
          <a:xfrm>
            <a:off x="0" y="0"/>
            <a:ext cx="1195100" cy="1195100"/>
            <a:chOff x="0" y="0"/>
            <a:chExt cx="1195100" cy="1195100"/>
          </a:xfrm>
        </p:grpSpPr>
        <p:sp>
          <p:nvSpPr>
            <p:cNvPr id="21" name="Google Shape;379;p30">
              <a:extLst>
                <a:ext uri="{FF2B5EF4-FFF2-40B4-BE49-F238E27FC236}">
                  <a16:creationId xmlns:a16="http://schemas.microsoft.com/office/drawing/2014/main" id="{218A30D2-6835-4485-BA5B-1E04F3FF1C14}"/>
                </a:ext>
              </a:extLst>
            </p:cNvPr>
            <p:cNvSpPr/>
            <p:nvPr/>
          </p:nvSpPr>
          <p:spPr>
            <a:xfrm>
              <a:off x="0" y="0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82;p30">
              <a:extLst>
                <a:ext uri="{FF2B5EF4-FFF2-40B4-BE49-F238E27FC236}">
                  <a16:creationId xmlns:a16="http://schemas.microsoft.com/office/drawing/2014/main" id="{B6BC04FE-E81B-4E8C-9150-C2AE7DE52F92}"/>
                </a:ext>
              </a:extLst>
            </p:cNvPr>
            <p:cNvSpPr txBox="1">
              <a:spLocks/>
            </p:cNvSpPr>
            <p:nvPr/>
          </p:nvSpPr>
          <p:spPr>
            <a:xfrm>
              <a:off x="227741" y="83319"/>
              <a:ext cx="739617" cy="821267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3200" b="1" dirty="0"/>
                <a:t>01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9109054-BAA1-4AEE-9D0E-C80EC3F70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21964"/>
              </p:ext>
            </p:extLst>
          </p:nvPr>
        </p:nvGraphicFramePr>
        <p:xfrm>
          <a:off x="1234123" y="1074249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123" y="1074249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>
            <a:extLst>
              <a:ext uri="{FF2B5EF4-FFF2-40B4-BE49-F238E27FC236}">
                <a16:creationId xmlns:a16="http://schemas.microsoft.com/office/drawing/2014/main" id="{DAC9F353-884E-49D6-98F4-17E419161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335635"/>
              </p:ext>
            </p:extLst>
          </p:nvPr>
        </p:nvGraphicFramePr>
        <p:xfrm>
          <a:off x="1234123" y="2350050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457200" progId="Equation.DSMT4">
                  <p:embed/>
                </p:oleObj>
              </mc:Choice>
              <mc:Fallback>
                <p:oleObj name="Equation" r:id="rId5" imgW="1498320" imgH="45720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4123" y="2350050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0FBEE1EC-A4A4-4F19-8EE8-7B3CF2CE7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65804"/>
              </p:ext>
            </p:extLst>
          </p:nvPr>
        </p:nvGraphicFramePr>
        <p:xfrm>
          <a:off x="1234123" y="3625850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457200" progId="Equation.DSMT4">
                  <p:embed/>
                </p:oleObj>
              </mc:Choice>
              <mc:Fallback>
                <p:oleObj name="Equation" r:id="rId7" imgW="1879560" imgH="45720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4123" y="3625850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6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2046EA02-7EEA-45D4-98CF-9720B9188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937989"/>
              </p:ext>
            </p:extLst>
          </p:nvPr>
        </p:nvGraphicFramePr>
        <p:xfrm>
          <a:off x="96584" y="705283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84" y="705283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C16867AC-E266-4D2E-AC20-56EEC230D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66073"/>
              </p:ext>
            </p:extLst>
          </p:nvPr>
        </p:nvGraphicFramePr>
        <p:xfrm>
          <a:off x="96584" y="1981084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457200" progId="Equation.DSMT4">
                  <p:embed/>
                </p:oleObj>
              </mc:Choice>
              <mc:Fallback>
                <p:oleObj name="Equation" r:id="rId5" imgW="1498320" imgH="45720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84" y="1981084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83A6E503-726E-4737-A879-9B9C35E47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69309"/>
              </p:ext>
            </p:extLst>
          </p:nvPr>
        </p:nvGraphicFramePr>
        <p:xfrm>
          <a:off x="96584" y="3256884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457200" progId="Equation.DSMT4">
                  <p:embed/>
                </p:oleObj>
              </mc:Choice>
              <mc:Fallback>
                <p:oleObj name="Equation" r:id="rId7" imgW="1879560" imgH="45720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584" y="3256884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4AA484DB-A8B9-4E17-BCE0-D26978760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09826"/>
              </p:ext>
            </p:extLst>
          </p:nvPr>
        </p:nvGraphicFramePr>
        <p:xfrm>
          <a:off x="4345899" y="104149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62040" imgH="457200" progId="Equation.DSMT4">
                  <p:embed/>
                </p:oleObj>
              </mc:Choice>
              <mc:Fallback>
                <p:oleObj name="Equation" r:id="rId9" imgW="1562040" imgH="4572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2046EA02-7EEA-45D4-98CF-9720B9188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5899" y="104149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D4BCAA0F-F381-4F49-BB44-446295B56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17008"/>
              </p:ext>
            </p:extLst>
          </p:nvPr>
        </p:nvGraphicFramePr>
        <p:xfrm>
          <a:off x="4345899" y="1255787"/>
          <a:ext cx="46116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520560" progId="Equation.DSMT4">
                  <p:embed/>
                </p:oleObj>
              </mc:Choice>
              <mc:Fallback>
                <p:oleObj name="Equation" r:id="rId10" imgW="2145960" imgH="52056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4AA484DB-A8B9-4E17-BCE0-D26978760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45899" y="1255787"/>
                        <a:ext cx="461168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6F922BD9-8CBD-451E-942F-A7D241D1F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3226"/>
              </p:ext>
            </p:extLst>
          </p:nvPr>
        </p:nvGraphicFramePr>
        <p:xfrm>
          <a:off x="4345899" y="2373313"/>
          <a:ext cx="4419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520560" progId="Equation.DSMT4">
                  <p:embed/>
                </p:oleObj>
              </mc:Choice>
              <mc:Fallback>
                <p:oleObj name="Equation" r:id="rId12" imgW="2057400" imgH="52056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D4BCAA0F-F381-4F49-BB44-446295B56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45899" y="2373313"/>
                        <a:ext cx="4419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Đối tượng 30">
            <a:extLst>
              <a:ext uri="{FF2B5EF4-FFF2-40B4-BE49-F238E27FC236}">
                <a16:creationId xmlns:a16="http://schemas.microsoft.com/office/drawing/2014/main" id="{29E7FDF3-4616-4B12-A3ED-BC23ED896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00955"/>
              </p:ext>
            </p:extLst>
          </p:nvPr>
        </p:nvGraphicFramePr>
        <p:xfrm>
          <a:off x="4345899" y="3494088"/>
          <a:ext cx="24558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317160" progId="Equation.DSMT4">
                  <p:embed/>
                </p:oleObj>
              </mc:Choice>
              <mc:Fallback>
                <p:oleObj name="Equation" r:id="rId14" imgW="1143000" imgH="317160" progId="Equation.DSMT4">
                  <p:embed/>
                  <p:pic>
                    <p:nvPicPr>
                      <p:cNvPr id="26" name="Đối tượng 25">
                        <a:extLst>
                          <a:ext uri="{FF2B5EF4-FFF2-40B4-BE49-F238E27FC236}">
                            <a16:creationId xmlns:a16="http://schemas.microsoft.com/office/drawing/2014/main" id="{6F922BD9-8CBD-451E-942F-A7D241D1FD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45899" y="3494088"/>
                        <a:ext cx="2455863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CB720636-4B7B-4407-8319-ACAEABE60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60824"/>
              </p:ext>
            </p:extLst>
          </p:nvPr>
        </p:nvGraphicFramePr>
        <p:xfrm>
          <a:off x="4345899" y="4206875"/>
          <a:ext cx="28654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228600" progId="Equation.DSMT4">
                  <p:embed/>
                </p:oleObj>
              </mc:Choice>
              <mc:Fallback>
                <p:oleObj name="Equation" r:id="rId16" imgW="1333440" imgH="228600" progId="Equation.DSMT4">
                  <p:embed/>
                  <p:pic>
                    <p:nvPicPr>
                      <p:cNvPr id="31" name="Đối tượng 30">
                        <a:extLst>
                          <a:ext uri="{FF2B5EF4-FFF2-40B4-BE49-F238E27FC236}">
                            <a16:creationId xmlns:a16="http://schemas.microsoft.com/office/drawing/2014/main" id="{29E7FDF3-4616-4B12-A3ED-BC23ED896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45899" y="4206875"/>
                        <a:ext cx="28654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2046EA02-7EEA-45D4-98CF-9720B9188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84" y="705283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2046EA02-7EEA-45D4-98CF-9720B9188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84" y="705283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C16867AC-E266-4D2E-AC20-56EEC230D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44526"/>
              </p:ext>
            </p:extLst>
          </p:nvPr>
        </p:nvGraphicFramePr>
        <p:xfrm>
          <a:off x="96584" y="1981084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457200" progId="Equation.DSMT4">
                  <p:embed/>
                </p:oleObj>
              </mc:Choice>
              <mc:Fallback>
                <p:oleObj name="Equation" r:id="rId5" imgW="1498320" imgH="4572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C16867AC-E266-4D2E-AC20-56EEC230D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84" y="1981084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83A6E503-726E-4737-A879-9B9C35E47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84" y="3256884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457200" progId="Equation.DSMT4">
                  <p:embed/>
                </p:oleObj>
              </mc:Choice>
              <mc:Fallback>
                <p:oleObj name="Equation" r:id="rId7" imgW="1879560" imgH="4572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83A6E503-726E-4737-A879-9B9C35E47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584" y="3256884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A0A6D2B4-EB97-4A9D-801A-33C26BE10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36154"/>
              </p:ext>
            </p:extLst>
          </p:nvPr>
        </p:nvGraphicFramePr>
        <p:xfrm>
          <a:off x="4547094" y="0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457200" progId="Equation.DSMT4">
                  <p:embed/>
                </p:oleObj>
              </mc:Choice>
              <mc:Fallback>
                <p:oleObj name="Equation" r:id="rId5" imgW="1498320" imgH="4572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C16867AC-E266-4D2E-AC20-56EEC230D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7094" y="0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Đối tượng 26">
            <a:extLst>
              <a:ext uri="{FF2B5EF4-FFF2-40B4-BE49-F238E27FC236}">
                <a16:creationId xmlns:a16="http://schemas.microsoft.com/office/drawing/2014/main" id="{6E86D562-D3FF-4AAF-BEF8-D0F7270C6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76699"/>
              </p:ext>
            </p:extLst>
          </p:nvPr>
        </p:nvGraphicFramePr>
        <p:xfrm>
          <a:off x="4547094" y="1260604"/>
          <a:ext cx="41195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17360" imgH="520560" progId="Equation.DSMT4">
                  <p:embed/>
                </p:oleObj>
              </mc:Choice>
              <mc:Fallback>
                <p:oleObj name="Equation" r:id="rId9" imgW="1917360" imgH="52056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A0A6D2B4-EB97-4A9D-801A-33C26BE10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47094" y="1260604"/>
                        <a:ext cx="4119562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>
            <a:extLst>
              <a:ext uri="{FF2B5EF4-FFF2-40B4-BE49-F238E27FC236}">
                <a16:creationId xmlns:a16="http://schemas.microsoft.com/office/drawing/2014/main" id="{492F411F-033A-49EB-9290-B1A6F768F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49855"/>
              </p:ext>
            </p:extLst>
          </p:nvPr>
        </p:nvGraphicFramePr>
        <p:xfrm>
          <a:off x="4547094" y="2657733"/>
          <a:ext cx="28368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20480" imgH="317160" progId="Equation.DSMT4">
                  <p:embed/>
                </p:oleObj>
              </mc:Choice>
              <mc:Fallback>
                <p:oleObj name="Equation" r:id="rId11" imgW="1320480" imgH="317160" progId="Equation.DSMT4">
                  <p:embed/>
                  <p:pic>
                    <p:nvPicPr>
                      <p:cNvPr id="27" name="Đối tượng 26">
                        <a:extLst>
                          <a:ext uri="{FF2B5EF4-FFF2-40B4-BE49-F238E27FC236}">
                            <a16:creationId xmlns:a16="http://schemas.microsoft.com/office/drawing/2014/main" id="{6E86D562-D3FF-4AAF-BEF8-D0F7270C6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47094" y="2657733"/>
                        <a:ext cx="2836862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28">
            <a:extLst>
              <a:ext uri="{FF2B5EF4-FFF2-40B4-BE49-F238E27FC236}">
                <a16:creationId xmlns:a16="http://schemas.microsoft.com/office/drawing/2014/main" id="{CCBA75DD-E658-478E-B795-E6D15946E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02335"/>
              </p:ext>
            </p:extLst>
          </p:nvPr>
        </p:nvGraphicFramePr>
        <p:xfrm>
          <a:off x="4547094" y="3619887"/>
          <a:ext cx="2946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71600" imgH="228600" progId="Equation.DSMT4">
                  <p:embed/>
                </p:oleObj>
              </mc:Choice>
              <mc:Fallback>
                <p:oleObj name="Equation" r:id="rId13" imgW="1371600" imgH="228600" progId="Equation.DSMT4">
                  <p:embed/>
                  <p:pic>
                    <p:nvPicPr>
                      <p:cNvPr id="28" name="Đối tượng 27">
                        <a:extLst>
                          <a:ext uri="{FF2B5EF4-FFF2-40B4-BE49-F238E27FC236}">
                            <a16:creationId xmlns:a16="http://schemas.microsoft.com/office/drawing/2014/main" id="{492F411F-033A-49EB-9290-B1A6F768F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47094" y="3619887"/>
                        <a:ext cx="294640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3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2E297D63-0FF9-4D81-8CE9-67C459A37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99492"/>
              </p:ext>
            </p:extLst>
          </p:nvPr>
        </p:nvGraphicFramePr>
        <p:xfrm>
          <a:off x="473672" y="21559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457200" progId="Equation.DSMT4">
                  <p:embed/>
                </p:oleObj>
              </mc:Choice>
              <mc:Fallback>
                <p:oleObj name="Equation" r:id="rId3" imgW="1879560" imgH="4572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83A6E503-726E-4737-A879-9B9C35E47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672" y="21559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5BE00294-EBE1-4F21-B724-CC2C77EEA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87514"/>
              </p:ext>
            </p:extLst>
          </p:nvPr>
        </p:nvGraphicFramePr>
        <p:xfrm>
          <a:off x="473672" y="1114960"/>
          <a:ext cx="66008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73320" imgH="609480" progId="Equation.DSMT4">
                  <p:embed/>
                </p:oleObj>
              </mc:Choice>
              <mc:Fallback>
                <p:oleObj name="Equation" r:id="rId5" imgW="3073320" imgH="609480" progId="Equation.DSMT4">
                  <p:embed/>
                  <p:pic>
                    <p:nvPicPr>
                      <p:cNvPr id="19" name="Đối tượng 18">
                        <a:extLst>
                          <a:ext uri="{FF2B5EF4-FFF2-40B4-BE49-F238E27FC236}">
                            <a16:creationId xmlns:a16="http://schemas.microsoft.com/office/drawing/2014/main" id="{2E297D63-0FF9-4D81-8CE9-67C459A37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672" y="1114960"/>
                        <a:ext cx="6600825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761117B1-0940-4D13-AA29-BD8C16C71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32964"/>
              </p:ext>
            </p:extLst>
          </p:nvPr>
        </p:nvGraphicFramePr>
        <p:xfrm>
          <a:off x="473672" y="2535386"/>
          <a:ext cx="40100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66600" imgH="634680" progId="Equation.DSMT4">
                  <p:embed/>
                </p:oleObj>
              </mc:Choice>
              <mc:Fallback>
                <p:oleObj name="Equation" r:id="rId7" imgW="1866600" imgH="63468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5BE00294-EBE1-4F21-B724-CC2C77EEA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672" y="2535386"/>
                        <a:ext cx="4010025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64761309-70EE-47AC-A863-D08B85D05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21764"/>
              </p:ext>
            </p:extLst>
          </p:nvPr>
        </p:nvGraphicFramePr>
        <p:xfrm>
          <a:off x="473672" y="4009788"/>
          <a:ext cx="34099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87240" imgH="317160" progId="Equation.DSMT4">
                  <p:embed/>
                </p:oleObj>
              </mc:Choice>
              <mc:Fallback>
                <p:oleObj name="Equation" r:id="rId9" imgW="1587240" imgH="31716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761117B1-0940-4D13-AA29-BD8C16C71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672" y="4009788"/>
                        <a:ext cx="3409950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29">
            <a:extLst>
              <a:ext uri="{FF2B5EF4-FFF2-40B4-BE49-F238E27FC236}">
                <a16:creationId xmlns:a16="http://schemas.microsoft.com/office/drawing/2014/main" id="{E83653EC-061C-4032-8B38-9D635A4B4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26130"/>
              </p:ext>
            </p:extLst>
          </p:nvPr>
        </p:nvGraphicFramePr>
        <p:xfrm>
          <a:off x="4124915" y="4061495"/>
          <a:ext cx="38735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241200" progId="Equation.DSMT4">
                  <p:embed/>
                </p:oleObj>
              </mc:Choice>
              <mc:Fallback>
                <p:oleObj name="Equation" r:id="rId11" imgW="1803240" imgH="241200" progId="Equation.DSMT4">
                  <p:embed/>
                  <p:pic>
                    <p:nvPicPr>
                      <p:cNvPr id="26" name="Đối tượng 25">
                        <a:extLst>
                          <a:ext uri="{FF2B5EF4-FFF2-40B4-BE49-F238E27FC236}">
                            <a16:creationId xmlns:a16="http://schemas.microsoft.com/office/drawing/2014/main" id="{64761309-70EE-47AC-A863-D08B85D05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24915" y="4061495"/>
                        <a:ext cx="38735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9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8673428" y="302085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6674007" y="4606070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7E923D3E-6940-4C0F-AD74-7089856A31CB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BE51FA13-D819-4FE3-A881-2266018EA220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E7059C48-A3B7-4F33-BEBB-38ABB0FF3E19}"/>
                </a:ext>
              </a:extLst>
            </p:cNvPr>
            <p:cNvSpPr txBox="1"/>
            <p:nvPr/>
          </p:nvSpPr>
          <p:spPr>
            <a:xfrm>
              <a:off x="1195099" y="4640"/>
              <a:ext cx="794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CHỨNG MINH ĐẲNG THỨC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CFB17ECF-72FB-4A0E-92C3-9F15DEA2BC91}"/>
              </a:ext>
            </a:extLst>
          </p:cNvPr>
          <p:cNvGrpSpPr/>
          <p:nvPr/>
        </p:nvGrpSpPr>
        <p:grpSpPr>
          <a:xfrm>
            <a:off x="0" y="0"/>
            <a:ext cx="1195100" cy="1195100"/>
            <a:chOff x="0" y="0"/>
            <a:chExt cx="1195100" cy="1195100"/>
          </a:xfrm>
        </p:grpSpPr>
        <p:sp>
          <p:nvSpPr>
            <p:cNvPr id="21" name="Google Shape;379;p30">
              <a:extLst>
                <a:ext uri="{FF2B5EF4-FFF2-40B4-BE49-F238E27FC236}">
                  <a16:creationId xmlns:a16="http://schemas.microsoft.com/office/drawing/2014/main" id="{218A30D2-6835-4485-BA5B-1E04F3FF1C14}"/>
                </a:ext>
              </a:extLst>
            </p:cNvPr>
            <p:cNvSpPr/>
            <p:nvPr/>
          </p:nvSpPr>
          <p:spPr>
            <a:xfrm>
              <a:off x="0" y="0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82;p30">
              <a:extLst>
                <a:ext uri="{FF2B5EF4-FFF2-40B4-BE49-F238E27FC236}">
                  <a16:creationId xmlns:a16="http://schemas.microsoft.com/office/drawing/2014/main" id="{B6BC04FE-E81B-4E8C-9150-C2AE7DE52F92}"/>
                </a:ext>
              </a:extLst>
            </p:cNvPr>
            <p:cNvSpPr txBox="1">
              <a:spLocks/>
            </p:cNvSpPr>
            <p:nvPr/>
          </p:nvSpPr>
          <p:spPr>
            <a:xfrm>
              <a:off x="227741" y="83319"/>
              <a:ext cx="739617" cy="821267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3200" b="1" dirty="0"/>
                <a:t>02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31126E-6CA5-46B7-888E-BD823A6F3FAA}"/>
              </a:ext>
            </a:extLst>
          </p:cNvPr>
          <p:cNvSpPr txBox="1"/>
          <p:nvPr/>
        </p:nvSpPr>
        <p:spPr>
          <a:xfrm>
            <a:off x="1123082" y="581163"/>
            <a:ext cx="7707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64/33/SGK: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endParaRPr lang="en-US" sz="32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E3E21BC-4C5B-45F1-85CE-74D579184DE5}"/>
              </a:ext>
            </a:extLst>
          </p:cNvPr>
          <p:cNvGrpSpPr/>
          <p:nvPr/>
        </p:nvGrpSpPr>
        <p:grpSpPr>
          <a:xfrm>
            <a:off x="227741" y="1806363"/>
            <a:ext cx="8519359" cy="1171575"/>
            <a:chOff x="227741" y="1649116"/>
            <a:chExt cx="8519359" cy="1171575"/>
          </a:xfrm>
        </p:grpSpPr>
        <p:graphicFrame>
          <p:nvGraphicFramePr>
            <p:cNvPr id="35" name="Đối tượng 34">
              <a:extLst>
                <a:ext uri="{FF2B5EF4-FFF2-40B4-BE49-F238E27FC236}">
                  <a16:creationId xmlns:a16="http://schemas.microsoft.com/office/drawing/2014/main" id="{0FBEE1EC-A4A4-4F19-8EE8-7B3CF2CE76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388036"/>
                </p:ext>
              </p:extLst>
            </p:nvPr>
          </p:nvGraphicFramePr>
          <p:xfrm>
            <a:off x="227741" y="1649116"/>
            <a:ext cx="4337050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19240" imgH="545760" progId="Equation.DSMT4">
                    <p:embed/>
                  </p:oleObj>
                </mc:Choice>
                <mc:Fallback>
                  <p:oleObj name="Equation" r:id="rId3" imgW="2019240" imgH="545760" progId="Equation.DSMT4">
                    <p:embed/>
                    <p:pic>
                      <p:nvPicPr>
                        <p:cNvPr id="35" name="Đối tượng 34">
                          <a:extLst>
                            <a:ext uri="{FF2B5EF4-FFF2-40B4-BE49-F238E27FC236}">
                              <a16:creationId xmlns:a16="http://schemas.microsoft.com/office/drawing/2014/main" id="{0FBEE1EC-A4A4-4F19-8EE8-7B3CF2CE76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7741" y="1649116"/>
                          <a:ext cx="4337050" cy="1171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A03355F9-91C4-4853-B5D7-2C53196FB933}"/>
                </a:ext>
              </a:extLst>
            </p:cNvPr>
            <p:cNvSpPr txBox="1"/>
            <p:nvPr/>
          </p:nvSpPr>
          <p:spPr>
            <a:xfrm>
              <a:off x="4654071" y="1934463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≥ 0 </a:t>
              </a:r>
              <a:r>
                <a:rPr lang="en-US" sz="3200" dirty="0" err="1"/>
                <a:t>và</a:t>
              </a:r>
              <a:r>
                <a:rPr lang="en-US" sz="3200" dirty="0"/>
                <a:t> a ≠ 1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CCE47626-28AA-4D4B-BC06-B3AA702416FB}"/>
              </a:ext>
            </a:extLst>
          </p:cNvPr>
          <p:cNvGrpSpPr/>
          <p:nvPr/>
        </p:nvGrpSpPr>
        <p:grpSpPr>
          <a:xfrm>
            <a:off x="227741" y="3469647"/>
            <a:ext cx="8002653" cy="1006475"/>
            <a:chOff x="237156" y="3026609"/>
            <a:chExt cx="8002653" cy="1006475"/>
          </a:xfrm>
        </p:grpSpPr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id="{6D425A08-1E80-4143-8DAE-FBB907EF32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459164"/>
                </p:ext>
              </p:extLst>
            </p:nvPr>
          </p:nvGraphicFramePr>
          <p:xfrm>
            <a:off x="237156" y="3026609"/>
            <a:ext cx="3790950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65080" imgH="469800" progId="Equation.DSMT4">
                    <p:embed/>
                  </p:oleObj>
                </mc:Choice>
                <mc:Fallback>
                  <p:oleObj name="Equation" r:id="rId5" imgW="1765080" imgH="469800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6D425A08-1E80-4143-8DAE-FBB907EF32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7156" y="3026609"/>
                          <a:ext cx="3790950" cy="100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049192AF-F0B0-4143-B954-98C42E68C49F}"/>
                </a:ext>
              </a:extLst>
            </p:cNvPr>
            <p:cNvSpPr txBox="1"/>
            <p:nvPr/>
          </p:nvSpPr>
          <p:spPr>
            <a:xfrm>
              <a:off x="4146780" y="3274707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+ b &gt; 0 </a:t>
              </a:r>
              <a:r>
                <a:rPr lang="en-US" sz="3200" dirty="0" err="1"/>
                <a:t>và</a:t>
              </a:r>
              <a:r>
                <a:rPr lang="en-US" sz="3200" dirty="0"/>
                <a:t> b ≠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3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6B0247B-D7A4-4E8B-9871-7832983742A5}"/>
              </a:ext>
            </a:extLst>
          </p:cNvPr>
          <p:cNvSpPr/>
          <p:nvPr/>
        </p:nvSpPr>
        <p:spPr>
          <a:xfrm>
            <a:off x="12153" y="0"/>
            <a:ext cx="9144000" cy="5125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3765BC43-BB26-4F34-92F9-E3A7FCB783B8}"/>
              </a:ext>
            </a:extLst>
          </p:cNvPr>
          <p:cNvGrpSpPr/>
          <p:nvPr/>
        </p:nvGrpSpPr>
        <p:grpSpPr>
          <a:xfrm>
            <a:off x="156754" y="92998"/>
            <a:ext cx="8294005" cy="1013720"/>
            <a:chOff x="215318" y="1557977"/>
            <a:chExt cx="8444379" cy="1171575"/>
          </a:xfrm>
        </p:grpSpPr>
        <p:graphicFrame>
          <p:nvGraphicFramePr>
            <p:cNvPr id="68" name="Đối tượng 67">
              <a:extLst>
                <a:ext uri="{FF2B5EF4-FFF2-40B4-BE49-F238E27FC236}">
                  <a16:creationId xmlns:a16="http://schemas.microsoft.com/office/drawing/2014/main" id="{9400EF8A-8EB5-4700-8C92-AC7F25A5F0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058277"/>
                </p:ext>
              </p:extLst>
            </p:nvPr>
          </p:nvGraphicFramePr>
          <p:xfrm>
            <a:off x="215318" y="1557977"/>
            <a:ext cx="4337050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19240" imgH="545760" progId="Equation.DSMT4">
                    <p:embed/>
                  </p:oleObj>
                </mc:Choice>
                <mc:Fallback>
                  <p:oleObj name="Equation" r:id="rId3" imgW="2019240" imgH="545760" progId="Equation.DSMT4">
                    <p:embed/>
                    <p:pic>
                      <p:nvPicPr>
                        <p:cNvPr id="35" name="Đối tượng 34">
                          <a:extLst>
                            <a:ext uri="{FF2B5EF4-FFF2-40B4-BE49-F238E27FC236}">
                              <a16:creationId xmlns:a16="http://schemas.microsoft.com/office/drawing/2014/main" id="{0FBEE1EC-A4A4-4F19-8EE8-7B3CF2CE76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5318" y="1557977"/>
                          <a:ext cx="4337050" cy="1171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E5F6B6B6-1EC0-441B-AA4B-A5FC8D6D8D41}"/>
                </a:ext>
              </a:extLst>
            </p:cNvPr>
            <p:cNvSpPr txBox="1"/>
            <p:nvPr/>
          </p:nvSpPr>
          <p:spPr>
            <a:xfrm>
              <a:off x="4566668" y="1758470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≥ 0 </a:t>
              </a:r>
              <a:r>
                <a:rPr lang="en-US" sz="3200" dirty="0" err="1"/>
                <a:t>và</a:t>
              </a:r>
              <a:r>
                <a:rPr lang="en-US" sz="3200" dirty="0"/>
                <a:t> a ≠ 1</a:t>
              </a:r>
            </a:p>
          </p:txBody>
        </p:sp>
      </p:grp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61FD8480-2BD5-4BA9-A882-BE0FF8322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34284"/>
              </p:ext>
            </p:extLst>
          </p:nvPr>
        </p:nvGraphicFramePr>
        <p:xfrm>
          <a:off x="60516" y="1298025"/>
          <a:ext cx="3446880" cy="9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19240" imgH="545760" progId="Equation.DSMT4">
                  <p:embed/>
                </p:oleObj>
              </mc:Choice>
              <mc:Fallback>
                <p:oleObj name="Equation" r:id="rId5" imgW="2019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16" y="1298025"/>
                        <a:ext cx="3446880" cy="93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Đối tượng 70">
            <a:extLst>
              <a:ext uri="{FF2B5EF4-FFF2-40B4-BE49-F238E27FC236}">
                <a16:creationId xmlns:a16="http://schemas.microsoft.com/office/drawing/2014/main" id="{08EFED5B-34E0-4419-A3DC-EE339FF62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90958"/>
              </p:ext>
            </p:extLst>
          </p:nvPr>
        </p:nvGraphicFramePr>
        <p:xfrm>
          <a:off x="60516" y="2249585"/>
          <a:ext cx="555307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51160" imgH="672840" progId="Equation.DSMT4">
                  <p:embed/>
                </p:oleObj>
              </mc:Choice>
              <mc:Fallback>
                <p:oleObj name="Equation" r:id="rId7" imgW="3251160" imgH="67284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61FD8480-2BD5-4BA9-A882-BE0FF8322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16" y="2249585"/>
                        <a:ext cx="555307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Đối tượng 71">
            <a:extLst>
              <a:ext uri="{FF2B5EF4-FFF2-40B4-BE49-F238E27FC236}">
                <a16:creationId xmlns:a16="http://schemas.microsoft.com/office/drawing/2014/main" id="{280D1FA4-3C58-49C0-A367-C5862F4DE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17839"/>
              </p:ext>
            </p:extLst>
          </p:nvPr>
        </p:nvGraphicFramePr>
        <p:xfrm>
          <a:off x="5613591" y="2197594"/>
          <a:ext cx="34480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19240" imgH="672840" progId="Equation.DSMT4">
                  <p:embed/>
                </p:oleObj>
              </mc:Choice>
              <mc:Fallback>
                <p:oleObj name="Equation" r:id="rId9" imgW="2019240" imgH="672840" progId="Equation.DSMT4">
                  <p:embed/>
                  <p:pic>
                    <p:nvPicPr>
                      <p:cNvPr id="71" name="Đối tượng 70">
                        <a:extLst>
                          <a:ext uri="{FF2B5EF4-FFF2-40B4-BE49-F238E27FC236}">
                            <a16:creationId xmlns:a16="http://schemas.microsoft.com/office/drawing/2014/main" id="{08EFED5B-34E0-4419-A3DC-EE339FF62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3591" y="2197594"/>
                        <a:ext cx="3448050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Đối tượng 72">
            <a:extLst>
              <a:ext uri="{FF2B5EF4-FFF2-40B4-BE49-F238E27FC236}">
                <a16:creationId xmlns:a16="http://schemas.microsoft.com/office/drawing/2014/main" id="{1DC5B5FD-C6F6-4250-9ECD-E02721EFE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02540"/>
              </p:ext>
            </p:extLst>
          </p:nvPr>
        </p:nvGraphicFramePr>
        <p:xfrm>
          <a:off x="60516" y="3436802"/>
          <a:ext cx="27527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2800" imgH="545760" progId="Equation.DSMT4">
                  <p:embed/>
                </p:oleObj>
              </mc:Choice>
              <mc:Fallback>
                <p:oleObj name="Equation" r:id="rId11" imgW="1612800" imgH="545760" progId="Equation.DSMT4">
                  <p:embed/>
                  <p:pic>
                    <p:nvPicPr>
                      <p:cNvPr id="72" name="Đối tượng 71">
                        <a:extLst>
                          <a:ext uri="{FF2B5EF4-FFF2-40B4-BE49-F238E27FC236}">
                            <a16:creationId xmlns:a16="http://schemas.microsoft.com/office/drawing/2014/main" id="{280D1FA4-3C58-49C0-A367-C5862F4DE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516" y="3436802"/>
                        <a:ext cx="275272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Đối tượng 73">
            <a:extLst>
              <a:ext uri="{FF2B5EF4-FFF2-40B4-BE49-F238E27FC236}">
                <a16:creationId xmlns:a16="http://schemas.microsoft.com/office/drawing/2014/main" id="{4314C385-4DC2-4A74-874C-96CEC2893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3966"/>
              </p:ext>
            </p:extLst>
          </p:nvPr>
        </p:nvGraphicFramePr>
        <p:xfrm>
          <a:off x="3026340" y="3373067"/>
          <a:ext cx="23415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71600" imgH="545760" progId="Equation.DSMT4">
                  <p:embed/>
                </p:oleObj>
              </mc:Choice>
              <mc:Fallback>
                <p:oleObj name="Equation" r:id="rId13" imgW="1371600" imgH="545760" progId="Equation.DSMT4">
                  <p:embed/>
                  <p:pic>
                    <p:nvPicPr>
                      <p:cNvPr id="73" name="Đối tượng 72">
                        <a:extLst>
                          <a:ext uri="{FF2B5EF4-FFF2-40B4-BE49-F238E27FC236}">
                            <a16:creationId xmlns:a16="http://schemas.microsoft.com/office/drawing/2014/main" id="{1DC5B5FD-C6F6-4250-9ECD-E02721EFE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26340" y="3373067"/>
                        <a:ext cx="2341563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Đối tượng 74">
            <a:extLst>
              <a:ext uri="{FF2B5EF4-FFF2-40B4-BE49-F238E27FC236}">
                <a16:creationId xmlns:a16="http://schemas.microsoft.com/office/drawing/2014/main" id="{D386B222-839E-4D5B-8DF8-377276F0F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089181"/>
              </p:ext>
            </p:extLst>
          </p:nvPr>
        </p:nvGraphicFramePr>
        <p:xfrm>
          <a:off x="5609533" y="3667334"/>
          <a:ext cx="1442455" cy="43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77480" progId="Equation.DSMT4">
                  <p:embed/>
                </p:oleObj>
              </mc:Choice>
              <mc:Fallback>
                <p:oleObj name="Equation" r:id="rId15" imgW="583920" imgH="177480" progId="Equation.DSMT4">
                  <p:embed/>
                  <p:pic>
                    <p:nvPicPr>
                      <p:cNvPr id="74" name="Đối tượng 73">
                        <a:extLst>
                          <a:ext uri="{FF2B5EF4-FFF2-40B4-BE49-F238E27FC236}">
                            <a16:creationId xmlns:a16="http://schemas.microsoft.com/office/drawing/2014/main" id="{4314C385-4DC2-4A74-874C-96CEC2893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09533" y="3667334"/>
                        <a:ext cx="1442455" cy="43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2E2FF1-6768-42EE-82CB-C650A6D4BEF9}"/>
              </a:ext>
            </a:extLst>
          </p:cNvPr>
          <p:cNvSpPr txBox="1"/>
          <p:nvPr/>
        </p:nvSpPr>
        <p:spPr>
          <a:xfrm>
            <a:off x="526868" y="4393219"/>
            <a:ext cx="809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6B0247B-D7A4-4E8B-9871-7832983742A5}"/>
              </a:ext>
            </a:extLst>
          </p:cNvPr>
          <p:cNvSpPr/>
          <p:nvPr/>
        </p:nvSpPr>
        <p:spPr>
          <a:xfrm>
            <a:off x="12153" y="3"/>
            <a:ext cx="9144000" cy="5125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2E2FF1-6768-42EE-82CB-C650A6D4BEF9}"/>
              </a:ext>
            </a:extLst>
          </p:cNvPr>
          <p:cNvSpPr txBox="1"/>
          <p:nvPr/>
        </p:nvSpPr>
        <p:spPr>
          <a:xfrm>
            <a:off x="412521" y="4216970"/>
            <a:ext cx="809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endParaRPr lang="en-US" sz="3200" dirty="0"/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3DCA79AC-8A77-4A7A-BCEC-CE3EC4962693}"/>
              </a:ext>
            </a:extLst>
          </p:cNvPr>
          <p:cNvGrpSpPr/>
          <p:nvPr/>
        </p:nvGrpSpPr>
        <p:grpSpPr>
          <a:xfrm>
            <a:off x="219032" y="17846"/>
            <a:ext cx="8002653" cy="1006475"/>
            <a:chOff x="237156" y="3026609"/>
            <a:chExt cx="8002653" cy="1006475"/>
          </a:xfrm>
        </p:grpSpPr>
        <p:graphicFrame>
          <p:nvGraphicFramePr>
            <p:cNvPr id="14" name="Đối tượng 13">
              <a:extLst>
                <a:ext uri="{FF2B5EF4-FFF2-40B4-BE49-F238E27FC236}">
                  <a16:creationId xmlns:a16="http://schemas.microsoft.com/office/drawing/2014/main" id="{67C82005-4047-4B44-9198-EFF0B87FD9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441959"/>
                </p:ext>
              </p:extLst>
            </p:nvPr>
          </p:nvGraphicFramePr>
          <p:xfrm>
            <a:off x="237156" y="3026609"/>
            <a:ext cx="3790950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65080" imgH="469800" progId="Equation.DSMT4">
                    <p:embed/>
                  </p:oleObj>
                </mc:Choice>
                <mc:Fallback>
                  <p:oleObj name="Equation" r:id="rId3" imgW="1765080" imgH="469800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6D425A08-1E80-4143-8DAE-FBB907EF32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7156" y="3026609"/>
                          <a:ext cx="3790950" cy="100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1B0C26E3-7E03-434E-9A4E-2DAE5A60953B}"/>
                </a:ext>
              </a:extLst>
            </p:cNvPr>
            <p:cNvSpPr txBox="1"/>
            <p:nvPr/>
          </p:nvSpPr>
          <p:spPr>
            <a:xfrm>
              <a:off x="4146780" y="3274707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+ b &gt; 0 </a:t>
              </a:r>
              <a:r>
                <a:rPr lang="en-US" sz="3200" dirty="0" err="1"/>
                <a:t>và</a:t>
              </a:r>
              <a:r>
                <a:rPr lang="en-US" sz="3200" dirty="0"/>
                <a:t> b ≠ 0</a:t>
              </a:r>
            </a:p>
          </p:txBody>
        </p:sp>
      </p:grp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40F02924-6EAC-4FB6-9203-FF27D8B96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35489"/>
              </p:ext>
            </p:extLst>
          </p:nvPr>
        </p:nvGraphicFramePr>
        <p:xfrm>
          <a:off x="240488" y="1432024"/>
          <a:ext cx="3645068" cy="100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469800" progId="Equation.DSMT4">
                  <p:embed/>
                </p:oleObj>
              </mc:Choice>
              <mc:Fallback>
                <p:oleObj name="Equation" r:id="rId5" imgW="170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488" y="1432024"/>
                        <a:ext cx="3645068" cy="100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D8A06C66-E036-445B-AC6C-FC7398965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40447"/>
              </p:ext>
            </p:extLst>
          </p:nvPr>
        </p:nvGraphicFramePr>
        <p:xfrm>
          <a:off x="3917950" y="1295771"/>
          <a:ext cx="24479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622080" progId="Equation.DSMT4">
                  <p:embed/>
                </p:oleObj>
              </mc:Choice>
              <mc:Fallback>
                <p:oleObj name="Equation" r:id="rId7" imgW="1143000" imgH="6220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40F02924-6EAC-4FB6-9203-FF27D8B96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7950" y="1295771"/>
                        <a:ext cx="2447925" cy="133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BBD7F35B-AA32-440B-8157-764DA4961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109829"/>
              </p:ext>
            </p:extLst>
          </p:nvPr>
        </p:nvGraphicFramePr>
        <p:xfrm>
          <a:off x="6572384" y="1418009"/>
          <a:ext cx="19304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507960" progId="Equation.DSMT4">
                  <p:embed/>
                </p:oleObj>
              </mc:Choice>
              <mc:Fallback>
                <p:oleObj name="Equation" r:id="rId9" imgW="901440" imgH="507960" progId="Equation.DSMT4">
                  <p:embed/>
                  <p:pic>
                    <p:nvPicPr>
                      <p:cNvPr id="19" name="Đối tượng 18">
                        <a:extLst>
                          <a:ext uri="{FF2B5EF4-FFF2-40B4-BE49-F238E27FC236}">
                            <a16:creationId xmlns:a16="http://schemas.microsoft.com/office/drawing/2014/main" id="{D8A06C66-E036-445B-AC6C-FC7398965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72384" y="1418009"/>
                        <a:ext cx="19304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50385EC4-E462-4789-B061-C93F79DDA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18124"/>
              </p:ext>
            </p:extLst>
          </p:nvPr>
        </p:nvGraphicFramePr>
        <p:xfrm>
          <a:off x="792070" y="2901317"/>
          <a:ext cx="2183376" cy="112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431640" progId="Equation.DSMT4">
                  <p:embed/>
                </p:oleObj>
              </mc:Choice>
              <mc:Fallback>
                <p:oleObj name="Equation" r:id="rId11" imgW="838080" imgH="43164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BBD7F35B-AA32-440B-8157-764DA4961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2070" y="2901317"/>
                        <a:ext cx="2183376" cy="112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C49791BF-E9F7-4008-9C31-886832AD4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49831"/>
              </p:ext>
            </p:extLst>
          </p:nvPr>
        </p:nvGraphicFramePr>
        <p:xfrm>
          <a:off x="3022375" y="3127284"/>
          <a:ext cx="2046626" cy="7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240" imgH="241200" progId="Equation.DSMT4">
                  <p:embed/>
                </p:oleObj>
              </mc:Choice>
              <mc:Fallback>
                <p:oleObj name="Equation" r:id="rId13" imgW="660240" imgH="2412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50385EC4-E462-4789-B061-C93F79DDA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22375" y="3127284"/>
                        <a:ext cx="2046626" cy="74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7"/>
          <p:cNvGrpSpPr/>
          <p:nvPr/>
        </p:nvGrpSpPr>
        <p:grpSpPr>
          <a:xfrm>
            <a:off x="4426502" y="1983072"/>
            <a:ext cx="4380062" cy="3319767"/>
            <a:chOff x="1572575" y="3497750"/>
            <a:chExt cx="843650" cy="639425"/>
          </a:xfrm>
        </p:grpSpPr>
        <p:sp>
          <p:nvSpPr>
            <p:cNvPr id="1423" name="Google Shape;1423;p47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1904400" y="4032325"/>
              <a:ext cx="179975" cy="104850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1904400" y="4032325"/>
              <a:ext cx="179975" cy="49825"/>
            </a:xfrm>
            <a:custGeom>
              <a:avLst/>
              <a:gdLst/>
              <a:ahLst/>
              <a:cxnLst/>
              <a:rect l="l" t="t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47"/>
          <p:cNvSpPr/>
          <p:nvPr/>
        </p:nvSpPr>
        <p:spPr>
          <a:xfrm rot="623763">
            <a:off x="6638674" y="4200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0E8063-3FA5-47BC-B87C-9251FBCD0756}"/>
              </a:ext>
            </a:extLst>
          </p:cNvPr>
          <p:cNvSpPr txBox="1"/>
          <p:nvPr/>
        </p:nvSpPr>
        <p:spPr>
          <a:xfrm>
            <a:off x="4320470" y="-18688"/>
            <a:ext cx="3824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AB1E17-90CD-488B-B6F3-BA156BBDE6D2}"/>
              </a:ext>
            </a:extLst>
          </p:cNvPr>
          <p:cNvSpPr txBox="1"/>
          <p:nvPr/>
        </p:nvSpPr>
        <p:spPr>
          <a:xfrm>
            <a:off x="4725908" y="2182697"/>
            <a:ext cx="418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Rút</a:t>
            </a:r>
            <a:r>
              <a:rPr lang="en-US" sz="3200" dirty="0"/>
              <a:t> </a:t>
            </a:r>
            <a:r>
              <a:rPr lang="en-US" sz="3200" dirty="0" err="1"/>
              <a:t>gọn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6D48B3-24A0-4885-A198-AB62D92FEC19}"/>
              </a:ext>
            </a:extLst>
          </p:cNvPr>
          <p:cNvSpPr txBox="1"/>
          <p:nvPr/>
        </p:nvSpPr>
        <p:spPr>
          <a:xfrm>
            <a:off x="4725908" y="3399197"/>
            <a:ext cx="418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  <p:pic>
        <p:nvPicPr>
          <p:cNvPr id="48" name="Google Shape;885;p41">
            <a:extLst>
              <a:ext uri="{FF2B5EF4-FFF2-40B4-BE49-F238E27FC236}">
                <a16:creationId xmlns:a16="http://schemas.microsoft.com/office/drawing/2014/main" id="{3072AAE3-4AA0-476A-9967-759F204702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344"/>
            <a:ext cx="3905136" cy="5162188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3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48"/>
          <p:cNvSpPr/>
          <p:nvPr/>
        </p:nvSpPr>
        <p:spPr>
          <a:xfrm rot="2102819">
            <a:off x="3032770" y="42216"/>
            <a:ext cx="428126" cy="41156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62B94B-9777-40EC-9878-13FC9CA6BB57}"/>
              </a:ext>
            </a:extLst>
          </p:cNvPr>
          <p:cNvSpPr txBox="1"/>
          <p:nvPr/>
        </p:nvSpPr>
        <p:spPr>
          <a:xfrm>
            <a:off x="3714244" y="0"/>
            <a:ext cx="542975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HƯỚNG DẪN TỰ HỌC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34C18C3-16AD-4711-B90C-FC87ED3DB96F}"/>
              </a:ext>
            </a:extLst>
          </p:cNvPr>
          <p:cNvSpPr txBox="1"/>
          <p:nvPr/>
        </p:nvSpPr>
        <p:spPr>
          <a:xfrm>
            <a:off x="4402068" y="832773"/>
            <a:ext cx="464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1: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gọn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BT </a:t>
            </a:r>
            <a:r>
              <a:rPr lang="en-US" sz="2400" b="1" dirty="0" err="1"/>
              <a:t>sau</a:t>
            </a:r>
            <a:endParaRPr lang="en-US" sz="2400" b="1" dirty="0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1143CDA3-1C58-42C8-BB01-8B84DC373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54158"/>
              </p:ext>
            </p:extLst>
          </p:nvPr>
        </p:nvGraphicFramePr>
        <p:xfrm>
          <a:off x="5102225" y="1366838"/>
          <a:ext cx="3476625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1244520" progId="Equation.DSMT4">
                  <p:embed/>
                </p:oleObj>
              </mc:Choice>
              <mc:Fallback>
                <p:oleObj name="Equation" r:id="rId4" imgW="21081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2225" y="1366838"/>
                        <a:ext cx="3476625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DEAEBD6-DE63-4037-844E-66BF38A9D0CE}"/>
              </a:ext>
            </a:extLst>
          </p:cNvPr>
          <p:cNvSpPr txBox="1"/>
          <p:nvPr/>
        </p:nvSpPr>
        <p:spPr>
          <a:xfrm>
            <a:off x="4572000" y="3493317"/>
            <a:ext cx="464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2: </a:t>
            </a:r>
            <a:r>
              <a:rPr lang="en-US" sz="2400" b="1" dirty="0" err="1"/>
              <a:t>Chứng</a:t>
            </a:r>
            <a:r>
              <a:rPr lang="en-US" sz="2400" b="1" dirty="0"/>
              <a:t> </a:t>
            </a:r>
            <a:r>
              <a:rPr lang="en-US" sz="2400" b="1" dirty="0" err="1"/>
              <a:t>minh</a:t>
            </a:r>
            <a:r>
              <a:rPr lang="en-US" sz="2400" b="1" dirty="0"/>
              <a:t> </a:t>
            </a:r>
            <a:r>
              <a:rPr lang="en-US" sz="2400" b="1" dirty="0" err="1"/>
              <a:t>đẳng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endParaRPr lang="en-US" sz="2400" b="1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100EC88A-B69F-424F-8955-7FA1B33F9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01027"/>
              </p:ext>
            </p:extLst>
          </p:nvPr>
        </p:nvGraphicFramePr>
        <p:xfrm>
          <a:off x="4880117" y="4032740"/>
          <a:ext cx="4102041" cy="86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91365" imgH="523671" progId="Equation.DSMT4">
                  <p:embed/>
                </p:oleObj>
              </mc:Choice>
              <mc:Fallback>
                <p:oleObj name="Equation" r:id="rId6" imgW="2491365" imgH="5236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0117" y="4032740"/>
                        <a:ext cx="4102041" cy="86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062B91-FEC5-4402-AB47-CFEED7E35B59}"/>
              </a:ext>
            </a:extLst>
          </p:cNvPr>
          <p:cNvSpPr txBox="1"/>
          <p:nvPr/>
        </p:nvSpPr>
        <p:spPr>
          <a:xfrm>
            <a:off x="66324" y="578413"/>
            <a:ext cx="907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 (…)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9201CB19-EE71-493D-B29A-EF799D7639ED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E84AAE97-6BA9-4C3B-A0EE-A9194766AE09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E21C3BC-AA70-4D7E-919B-9AA186ABF5B6}"/>
                </a:ext>
              </a:extLst>
            </p:cNvPr>
            <p:cNvSpPr txBox="1"/>
            <p:nvPr/>
          </p:nvSpPr>
          <p:spPr>
            <a:xfrm>
              <a:off x="2389968" y="4640"/>
              <a:ext cx="5530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KIỂM TRA BÀI CŨ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3C9F395-04E3-471F-9D2C-1F2F41D68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63492"/>
              </p:ext>
            </p:extLst>
          </p:nvPr>
        </p:nvGraphicFramePr>
        <p:xfrm>
          <a:off x="122238" y="1655763"/>
          <a:ext cx="19319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66400" progId="Equation.DSMT4">
                  <p:embed/>
                </p:oleObj>
              </mc:Choice>
              <mc:Fallback>
                <p:oleObj name="Equation" r:id="rId2" imgW="749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238" y="1655763"/>
                        <a:ext cx="1931987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F55FC7D2-DBD7-4995-A45B-513D33F7E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521136"/>
              </p:ext>
            </p:extLst>
          </p:nvPr>
        </p:nvGraphicFramePr>
        <p:xfrm>
          <a:off x="122518" y="2348220"/>
          <a:ext cx="20304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41200" progId="Equation.DSMT4">
                  <p:embed/>
                </p:oleObj>
              </mc:Choice>
              <mc:Fallback>
                <p:oleObj name="Equation" r:id="rId4" imgW="787320" imgH="241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518" y="2348220"/>
                        <a:ext cx="2030412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A9D42F7-C806-40A5-A84F-6A976F619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98360"/>
              </p:ext>
            </p:extLst>
          </p:nvPr>
        </p:nvGraphicFramePr>
        <p:xfrm>
          <a:off x="122518" y="3095913"/>
          <a:ext cx="1865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444240" progId="Equation.DSMT4">
                  <p:embed/>
                </p:oleObj>
              </mc:Choice>
              <mc:Fallback>
                <p:oleObj name="Equation" r:id="rId6" imgW="723600" imgH="4442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F55FC7D2-DBD7-4995-A45B-513D33F7E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518" y="3095913"/>
                        <a:ext cx="186531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1B5F799D-B30F-4C48-9B8D-7854E3AEB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88178"/>
              </p:ext>
            </p:extLst>
          </p:nvPr>
        </p:nvGraphicFramePr>
        <p:xfrm>
          <a:off x="122518" y="4281927"/>
          <a:ext cx="2193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66400" progId="Equation.DSMT4">
                  <p:embed/>
                </p:oleObj>
              </mc:Choice>
              <mc:Fallback>
                <p:oleObj name="Equation" r:id="rId8" imgW="85068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A9D42F7-C806-40A5-A84F-6A976F619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518" y="4281927"/>
                        <a:ext cx="21939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C20610D0-0624-43A2-9E4B-7B1395ACF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757695"/>
              </p:ext>
            </p:extLst>
          </p:nvPr>
        </p:nvGraphicFramePr>
        <p:xfrm>
          <a:off x="2188387" y="1672365"/>
          <a:ext cx="557212" cy="6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41200" progId="Equation.DSMT4">
                  <p:embed/>
                </p:oleObj>
              </mc:Choice>
              <mc:Fallback>
                <p:oleObj name="Equation" r:id="rId10" imgW="215640" imgH="241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88387" y="1672365"/>
                        <a:ext cx="557212" cy="6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5CEC266-7476-430F-9362-8C93A3F27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57519"/>
              </p:ext>
            </p:extLst>
          </p:nvPr>
        </p:nvGraphicFramePr>
        <p:xfrm>
          <a:off x="2188387" y="2309832"/>
          <a:ext cx="12779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215640" progId="Equation.DSMT4">
                  <p:embed/>
                </p:oleObj>
              </mc:Choice>
              <mc:Fallback>
                <p:oleObj name="Equation" r:id="rId12" imgW="49500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C20610D0-0624-43A2-9E4B-7B1395ACF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88387" y="2309832"/>
                        <a:ext cx="12779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7207F15-5335-4484-8018-53B9E7C4741E}"/>
              </a:ext>
            </a:extLst>
          </p:cNvPr>
          <p:cNvSpPr txBox="1"/>
          <p:nvPr/>
        </p:nvSpPr>
        <p:spPr>
          <a:xfrm>
            <a:off x="3390759" y="2357539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B ≥ 0)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49D16C7E-B5B1-4599-82E4-C75F48579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39604"/>
              </p:ext>
            </p:extLst>
          </p:nvPr>
        </p:nvGraphicFramePr>
        <p:xfrm>
          <a:off x="2188387" y="3049082"/>
          <a:ext cx="785812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457200" progId="Equation.DSMT4">
                  <p:embed/>
                </p:oleObj>
              </mc:Choice>
              <mc:Fallback>
                <p:oleObj name="Equation" r:id="rId14" imgW="304560" imgH="4572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5CEC266-7476-430F-9362-8C93A3F27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88387" y="3049082"/>
                        <a:ext cx="785812" cy="123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0FB69F-5A03-4D9A-8E2F-49FBA6853978}"/>
              </a:ext>
            </a:extLst>
          </p:cNvPr>
          <p:cNvSpPr txBox="1"/>
          <p:nvPr/>
        </p:nvSpPr>
        <p:spPr>
          <a:xfrm>
            <a:off x="3390759" y="3375026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B &gt; 0)</a:t>
            </a:r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48D4A6DC-0A1D-4DF8-A83A-3D58FFEFD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874304"/>
              </p:ext>
            </p:extLst>
          </p:nvPr>
        </p:nvGraphicFramePr>
        <p:xfrm>
          <a:off x="2188387" y="4281134"/>
          <a:ext cx="1146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253800" progId="Equation.DSMT4">
                  <p:embed/>
                </p:oleObj>
              </mc:Choice>
              <mc:Fallback>
                <p:oleObj name="Equation" r:id="rId16" imgW="444240" imgH="25380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49D16C7E-B5B1-4599-82E4-C75F48579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8387" y="4281134"/>
                        <a:ext cx="114617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2EC20FD-FD01-4E66-B69F-5F520B7F1A0D}"/>
              </a:ext>
            </a:extLst>
          </p:cNvPr>
          <p:cNvSpPr txBox="1"/>
          <p:nvPr/>
        </p:nvSpPr>
        <p:spPr>
          <a:xfrm>
            <a:off x="3390759" y="4332440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B ≥ 0)</a:t>
            </a:r>
          </a:p>
        </p:txBody>
      </p:sp>
    </p:spTree>
    <p:extLst>
      <p:ext uri="{BB962C8B-B14F-4D97-AF65-F5344CB8AC3E}">
        <p14:creationId xmlns:p14="http://schemas.microsoft.com/office/powerpoint/2010/main" val="3388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062B91-FEC5-4402-AB47-CFEED7E35B59}"/>
              </a:ext>
            </a:extLst>
          </p:cNvPr>
          <p:cNvSpPr txBox="1"/>
          <p:nvPr/>
        </p:nvSpPr>
        <p:spPr>
          <a:xfrm>
            <a:off x="66324" y="578413"/>
            <a:ext cx="907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 (…)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9201CB19-EE71-493D-B29A-EF799D7639ED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E84AAE97-6BA9-4C3B-A0EE-A9194766AE09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E21C3BC-AA70-4D7E-919B-9AA186ABF5B6}"/>
                </a:ext>
              </a:extLst>
            </p:cNvPr>
            <p:cNvSpPr txBox="1"/>
            <p:nvPr/>
          </p:nvSpPr>
          <p:spPr>
            <a:xfrm>
              <a:off x="2389968" y="4640"/>
              <a:ext cx="5530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KIỂM TRA BÀI CŨ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3C9F395-04E3-471F-9D2C-1F2F41D68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95053"/>
              </p:ext>
            </p:extLst>
          </p:nvPr>
        </p:nvGraphicFramePr>
        <p:xfrm>
          <a:off x="57150" y="1775353"/>
          <a:ext cx="20637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41200" progId="Equation.DSMT4">
                  <p:embed/>
                </p:oleObj>
              </mc:Choice>
              <mc:Fallback>
                <p:oleObj name="Equation" r:id="rId2" imgW="799920" imgH="241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" y="1775353"/>
                        <a:ext cx="2063750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F55FC7D2-DBD7-4995-A45B-513D33F7E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57642"/>
              </p:ext>
            </p:extLst>
          </p:nvPr>
        </p:nvGraphicFramePr>
        <p:xfrm>
          <a:off x="57150" y="2862881"/>
          <a:ext cx="18669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444240" progId="Equation.DSMT4">
                  <p:embed/>
                </p:oleObj>
              </mc:Choice>
              <mc:Fallback>
                <p:oleObj name="Equation" r:id="rId4" imgW="723600" imgH="4442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F55FC7D2-DBD7-4995-A45B-513D33F7E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" y="2862881"/>
                        <a:ext cx="186690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A9D42F7-C806-40A5-A84F-6A976F619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14553"/>
              </p:ext>
            </p:extLst>
          </p:nvPr>
        </p:nvGraphicFramePr>
        <p:xfrm>
          <a:off x="57150" y="4028569"/>
          <a:ext cx="18319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431640" progId="Equation.DSMT4">
                  <p:embed/>
                </p:oleObj>
              </mc:Choice>
              <mc:Fallback>
                <p:oleObj name="Equation" r:id="rId6" imgW="711000" imgH="43164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A9D42F7-C806-40A5-A84F-6A976F619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50" y="4028569"/>
                        <a:ext cx="183197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C20610D0-0624-43A2-9E4B-7B1395ACF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21488"/>
              </p:ext>
            </p:extLst>
          </p:nvPr>
        </p:nvGraphicFramePr>
        <p:xfrm>
          <a:off x="2143655" y="1364896"/>
          <a:ext cx="15398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571320" progId="Equation.DSMT4">
                  <p:embed/>
                </p:oleObj>
              </mc:Choice>
              <mc:Fallback>
                <p:oleObj name="Equation" r:id="rId8" imgW="596880" imgH="5713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C20610D0-0624-43A2-9E4B-7B1395ACF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3655" y="1364896"/>
                        <a:ext cx="153987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5CEC266-7476-430F-9362-8C93A3F27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15823"/>
              </p:ext>
            </p:extLst>
          </p:nvPr>
        </p:nvGraphicFramePr>
        <p:xfrm>
          <a:off x="2355850" y="2782888"/>
          <a:ext cx="10160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482400" progId="Equation.DSMT4">
                  <p:embed/>
                </p:oleObj>
              </mc:Choice>
              <mc:Fallback>
                <p:oleObj name="Equation" r:id="rId10" imgW="393480" imgH="4824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5CEC266-7476-430F-9362-8C93A3F27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5850" y="2782888"/>
                        <a:ext cx="101600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7207F15-5335-4484-8018-53B9E7C4741E}"/>
              </a:ext>
            </a:extLst>
          </p:cNvPr>
          <p:cNvSpPr txBox="1"/>
          <p:nvPr/>
        </p:nvSpPr>
        <p:spPr>
          <a:xfrm>
            <a:off x="3809891" y="1430687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B ≥ 0)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49D16C7E-B5B1-4599-82E4-C75F48579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03197"/>
              </p:ext>
            </p:extLst>
          </p:nvPr>
        </p:nvGraphicFramePr>
        <p:xfrm>
          <a:off x="2143655" y="3999994"/>
          <a:ext cx="10477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431640" progId="Equation.DSMT4">
                  <p:embed/>
                </p:oleObj>
              </mc:Choice>
              <mc:Fallback>
                <p:oleObj name="Equation" r:id="rId12" imgW="406080" imgH="43164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49D16C7E-B5B1-4599-82E4-C75F48579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3655" y="3999994"/>
                        <a:ext cx="104775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0FB69F-5A03-4D9A-8E2F-49FBA6853978}"/>
              </a:ext>
            </a:extLst>
          </p:cNvPr>
          <p:cNvSpPr txBox="1"/>
          <p:nvPr/>
        </p:nvSpPr>
        <p:spPr>
          <a:xfrm>
            <a:off x="3809891" y="3142788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AB ≥ 0 </a:t>
            </a:r>
            <a:r>
              <a:rPr lang="en-US" sz="3200" dirty="0" err="1"/>
              <a:t>và</a:t>
            </a:r>
            <a:r>
              <a:rPr lang="en-US" sz="3200" dirty="0"/>
              <a:t> B ≠ 0)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2EC20FD-FD01-4E66-B69F-5F520B7F1A0D}"/>
              </a:ext>
            </a:extLst>
          </p:cNvPr>
          <p:cNvSpPr txBox="1"/>
          <p:nvPr/>
        </p:nvSpPr>
        <p:spPr>
          <a:xfrm>
            <a:off x="3809891" y="4291807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B &gt; 0)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5135B08-7956-42D9-8869-708375F0B7D3}"/>
              </a:ext>
            </a:extLst>
          </p:cNvPr>
          <p:cNvSpPr txBox="1"/>
          <p:nvPr/>
        </p:nvSpPr>
        <p:spPr>
          <a:xfrm>
            <a:off x="3809891" y="2279362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&lt; 0 </a:t>
            </a:r>
            <a:r>
              <a:rPr lang="en-US" sz="3200" dirty="0" err="1"/>
              <a:t>và</a:t>
            </a:r>
            <a:r>
              <a:rPr lang="en-US" sz="3200" dirty="0"/>
              <a:t> B ≥ 0)</a:t>
            </a:r>
          </a:p>
        </p:txBody>
      </p:sp>
    </p:spTree>
    <p:extLst>
      <p:ext uri="{BB962C8B-B14F-4D97-AF65-F5344CB8AC3E}">
        <p14:creationId xmlns:p14="http://schemas.microsoft.com/office/powerpoint/2010/main" val="1589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062B91-FEC5-4402-AB47-CFEED7E35B59}"/>
              </a:ext>
            </a:extLst>
          </p:cNvPr>
          <p:cNvSpPr txBox="1"/>
          <p:nvPr/>
        </p:nvSpPr>
        <p:spPr>
          <a:xfrm>
            <a:off x="66324" y="578413"/>
            <a:ext cx="907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 (…)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9201CB19-EE71-493D-B29A-EF799D7639ED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E84AAE97-6BA9-4C3B-A0EE-A9194766AE09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E21C3BC-AA70-4D7E-919B-9AA186ABF5B6}"/>
                </a:ext>
              </a:extLst>
            </p:cNvPr>
            <p:cNvSpPr txBox="1"/>
            <p:nvPr/>
          </p:nvSpPr>
          <p:spPr>
            <a:xfrm>
              <a:off x="2389968" y="4640"/>
              <a:ext cx="5530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KIỂM TRA BÀI CŨ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3C9F395-04E3-471F-9D2C-1F2F41D68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70868"/>
              </p:ext>
            </p:extLst>
          </p:nvPr>
        </p:nvGraphicFramePr>
        <p:xfrm>
          <a:off x="140758" y="1529709"/>
          <a:ext cx="24907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431640" progId="Equation.DSMT4">
                  <p:embed/>
                </p:oleObj>
              </mc:Choice>
              <mc:Fallback>
                <p:oleObj name="Equation" r:id="rId2" imgW="965160" imgH="4316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58" y="1529709"/>
                        <a:ext cx="2490788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F55FC7D2-DBD7-4995-A45B-513D33F7E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585598"/>
              </p:ext>
            </p:extLst>
          </p:nvPr>
        </p:nvGraphicFramePr>
        <p:xfrm>
          <a:off x="140758" y="3006282"/>
          <a:ext cx="27828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431640" progId="Equation.DSMT4">
                  <p:embed/>
                </p:oleObj>
              </mc:Choice>
              <mc:Fallback>
                <p:oleObj name="Equation" r:id="rId4" imgW="1079280" imgH="4316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F55FC7D2-DBD7-4995-A45B-513D33F7E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758" y="3006282"/>
                        <a:ext cx="2782888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C20610D0-0624-43A2-9E4B-7B1395ACF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89176"/>
              </p:ext>
            </p:extLst>
          </p:nvPr>
        </p:nvGraphicFramePr>
        <p:xfrm>
          <a:off x="2631546" y="1302163"/>
          <a:ext cx="206375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495000" progId="Equation.DSMT4">
                  <p:embed/>
                </p:oleObj>
              </mc:Choice>
              <mc:Fallback>
                <p:oleObj name="Equation" r:id="rId6" imgW="799920" imgH="49500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C20610D0-0624-43A2-9E4B-7B1395ACF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1546" y="1302163"/>
                        <a:ext cx="2063750" cy="134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5CEC266-7476-430F-9362-8C93A3F27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53567"/>
              </p:ext>
            </p:extLst>
          </p:nvPr>
        </p:nvGraphicFramePr>
        <p:xfrm>
          <a:off x="3224213" y="2790296"/>
          <a:ext cx="235902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95000" progId="Equation.DSMT4">
                  <p:embed/>
                </p:oleObj>
              </mc:Choice>
              <mc:Fallback>
                <p:oleObj name="Equation" r:id="rId8" imgW="914400" imgH="4950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5CEC266-7476-430F-9362-8C93A3F27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24213" y="2790296"/>
                        <a:ext cx="2359025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7207F15-5335-4484-8018-53B9E7C4741E}"/>
              </a:ext>
            </a:extLst>
          </p:cNvPr>
          <p:cNvSpPr txBox="1"/>
          <p:nvPr/>
        </p:nvSpPr>
        <p:spPr>
          <a:xfrm>
            <a:off x="4716148" y="1792153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A ≠ B</a:t>
            </a:r>
            <a:r>
              <a:rPr lang="en-US" sz="3200" baseline="30000" dirty="0"/>
              <a:t>2</a:t>
            </a:r>
            <a:r>
              <a:rPr lang="en-US" sz="3200" dirty="0"/>
              <a:t>)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0FB69F-5A03-4D9A-8E2F-49FBA6853978}"/>
              </a:ext>
            </a:extLst>
          </p:cNvPr>
          <p:cNvSpPr txBox="1"/>
          <p:nvPr/>
        </p:nvSpPr>
        <p:spPr>
          <a:xfrm>
            <a:off x="1210625" y="4272699"/>
            <a:ext cx="585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0, B ≥ 0 </a:t>
            </a:r>
            <a:r>
              <a:rPr lang="en-US" sz="3200" dirty="0" err="1"/>
              <a:t>và</a:t>
            </a:r>
            <a:r>
              <a:rPr lang="en-US" sz="3200" dirty="0"/>
              <a:t> A ≠ B)</a:t>
            </a:r>
          </a:p>
        </p:txBody>
      </p:sp>
    </p:spTree>
    <p:extLst>
      <p:ext uri="{BB962C8B-B14F-4D97-AF65-F5344CB8AC3E}">
        <p14:creationId xmlns:p14="http://schemas.microsoft.com/office/powerpoint/2010/main" val="11350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0" y="23873"/>
            <a:ext cx="9144000" cy="1142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LUYỆN TẬP </a:t>
            </a:r>
            <a:br>
              <a:rPr lang="vi-VN" sz="3200" dirty="0">
                <a:latin typeface="+mj-lt"/>
              </a:rPr>
            </a:br>
            <a:r>
              <a:rPr lang="en" sz="3200" dirty="0">
                <a:latin typeface="+mj-lt"/>
              </a:rPr>
              <a:t>RÚT GỌN CĂN THỨC BẬC HAI</a:t>
            </a:r>
            <a:endParaRPr sz="3200" dirty="0">
              <a:latin typeface="+mj-lt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733790" y="1351082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964604" y="1640497"/>
            <a:ext cx="1285897" cy="1135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DẠNG 01</a:t>
            </a:r>
            <a:endParaRPr dirty="0"/>
          </a:p>
        </p:txBody>
      </p:sp>
      <p:sp>
        <p:nvSpPr>
          <p:cNvPr id="312" name="Google Shape;312;p27"/>
          <p:cNvSpPr/>
          <p:nvPr/>
        </p:nvSpPr>
        <p:spPr>
          <a:xfrm>
            <a:off x="176426" y="467055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04;p27">
            <a:extLst>
              <a:ext uri="{FF2B5EF4-FFF2-40B4-BE49-F238E27FC236}">
                <a16:creationId xmlns:a16="http://schemas.microsoft.com/office/drawing/2014/main" id="{5D199CF3-F5D2-4A21-89DF-C117994F033E}"/>
              </a:ext>
            </a:extLst>
          </p:cNvPr>
          <p:cNvSpPr/>
          <p:nvPr/>
        </p:nvSpPr>
        <p:spPr>
          <a:xfrm>
            <a:off x="2838880" y="1480399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08;p27">
            <a:extLst>
              <a:ext uri="{FF2B5EF4-FFF2-40B4-BE49-F238E27FC236}">
                <a16:creationId xmlns:a16="http://schemas.microsoft.com/office/drawing/2014/main" id="{16262B8B-9559-4AB4-AD48-84D0D7FC5CEB}"/>
              </a:ext>
            </a:extLst>
          </p:cNvPr>
          <p:cNvSpPr txBox="1">
            <a:spLocks/>
          </p:cNvSpPr>
          <p:nvPr/>
        </p:nvSpPr>
        <p:spPr>
          <a:xfrm>
            <a:off x="3057316" y="1734187"/>
            <a:ext cx="1285897" cy="11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dirty="0">
                <a:latin typeface="+mj-lt"/>
              </a:rPr>
              <a:t>DẠNG 02</a:t>
            </a:r>
            <a:endParaRPr lang="vi-VN" dirty="0"/>
          </a:p>
        </p:txBody>
      </p:sp>
      <p:sp>
        <p:nvSpPr>
          <p:cNvPr id="46" name="Google Shape;304;p27">
            <a:extLst>
              <a:ext uri="{FF2B5EF4-FFF2-40B4-BE49-F238E27FC236}">
                <a16:creationId xmlns:a16="http://schemas.microsoft.com/office/drawing/2014/main" id="{EC4666B0-0C37-421C-AB98-6C4C50F85746}"/>
              </a:ext>
            </a:extLst>
          </p:cNvPr>
          <p:cNvSpPr/>
          <p:nvPr/>
        </p:nvSpPr>
        <p:spPr>
          <a:xfrm>
            <a:off x="4893876" y="1365009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08;p27">
            <a:extLst>
              <a:ext uri="{FF2B5EF4-FFF2-40B4-BE49-F238E27FC236}">
                <a16:creationId xmlns:a16="http://schemas.microsoft.com/office/drawing/2014/main" id="{99565497-368B-407F-B8C3-BA95EFE6DD91}"/>
              </a:ext>
            </a:extLst>
          </p:cNvPr>
          <p:cNvSpPr txBox="1">
            <a:spLocks/>
          </p:cNvSpPr>
          <p:nvPr/>
        </p:nvSpPr>
        <p:spPr>
          <a:xfrm>
            <a:off x="5112312" y="1618797"/>
            <a:ext cx="1285897" cy="11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dirty="0">
                <a:latin typeface="+mj-lt"/>
              </a:rPr>
              <a:t>DẠNG 03</a:t>
            </a:r>
            <a:endParaRPr lang="vi-VN" dirty="0"/>
          </a:p>
        </p:txBody>
      </p:sp>
      <p:sp>
        <p:nvSpPr>
          <p:cNvPr id="50" name="Google Shape;304;p27">
            <a:extLst>
              <a:ext uri="{FF2B5EF4-FFF2-40B4-BE49-F238E27FC236}">
                <a16:creationId xmlns:a16="http://schemas.microsoft.com/office/drawing/2014/main" id="{FE8798F6-784E-405F-882A-66A660FD5B66}"/>
              </a:ext>
            </a:extLst>
          </p:cNvPr>
          <p:cNvSpPr/>
          <p:nvPr/>
        </p:nvSpPr>
        <p:spPr>
          <a:xfrm>
            <a:off x="7090449" y="1390440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08;p27">
            <a:extLst>
              <a:ext uri="{FF2B5EF4-FFF2-40B4-BE49-F238E27FC236}">
                <a16:creationId xmlns:a16="http://schemas.microsoft.com/office/drawing/2014/main" id="{00B10EDC-C0D6-4BD7-B577-A2B8E92B81B4}"/>
              </a:ext>
            </a:extLst>
          </p:cNvPr>
          <p:cNvSpPr txBox="1">
            <a:spLocks/>
          </p:cNvSpPr>
          <p:nvPr/>
        </p:nvSpPr>
        <p:spPr>
          <a:xfrm>
            <a:off x="7308885" y="1644228"/>
            <a:ext cx="1285897" cy="11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dirty="0">
                <a:latin typeface="+mj-lt"/>
              </a:rPr>
              <a:t>DẠNG 04</a:t>
            </a:r>
            <a:endParaRPr lang="vi-VN" dirty="0"/>
          </a:p>
        </p:txBody>
      </p:sp>
      <p:sp>
        <p:nvSpPr>
          <p:cNvPr id="64" name="Google Shape;296;p27">
            <a:extLst>
              <a:ext uri="{FF2B5EF4-FFF2-40B4-BE49-F238E27FC236}">
                <a16:creationId xmlns:a16="http://schemas.microsoft.com/office/drawing/2014/main" id="{30E96A1E-D4C5-416E-8DA8-132482FB5DBE}"/>
              </a:ext>
            </a:extLst>
          </p:cNvPr>
          <p:cNvSpPr txBox="1">
            <a:spLocks/>
          </p:cNvSpPr>
          <p:nvPr/>
        </p:nvSpPr>
        <p:spPr>
          <a:xfrm>
            <a:off x="2937054" y="2937652"/>
            <a:ext cx="1925997" cy="9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CHỨNG MINH ĐẲNG THỨC</a:t>
            </a:r>
          </a:p>
        </p:txBody>
      </p:sp>
      <p:sp>
        <p:nvSpPr>
          <p:cNvPr id="65" name="Google Shape;296;p27">
            <a:extLst>
              <a:ext uri="{FF2B5EF4-FFF2-40B4-BE49-F238E27FC236}">
                <a16:creationId xmlns:a16="http://schemas.microsoft.com/office/drawing/2014/main" id="{4F091DF2-B233-480F-ADA1-2990A1CA0A82}"/>
              </a:ext>
            </a:extLst>
          </p:cNvPr>
          <p:cNvSpPr txBox="1">
            <a:spLocks/>
          </p:cNvSpPr>
          <p:nvPr/>
        </p:nvSpPr>
        <p:spPr>
          <a:xfrm>
            <a:off x="4883193" y="3208492"/>
            <a:ext cx="1956822" cy="123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GIẢI PHƯƠNG TRÌNH CÓ CHỨA CĂN THỨC BẬC HAI</a:t>
            </a:r>
          </a:p>
        </p:txBody>
      </p:sp>
      <p:sp>
        <p:nvSpPr>
          <p:cNvPr id="66" name="Google Shape;296;p27">
            <a:extLst>
              <a:ext uri="{FF2B5EF4-FFF2-40B4-BE49-F238E27FC236}">
                <a16:creationId xmlns:a16="http://schemas.microsoft.com/office/drawing/2014/main" id="{877BB7BA-647E-4E45-946A-E5EE64FC56ED}"/>
              </a:ext>
            </a:extLst>
          </p:cNvPr>
          <p:cNvSpPr txBox="1">
            <a:spLocks/>
          </p:cNvSpPr>
          <p:nvPr/>
        </p:nvSpPr>
        <p:spPr>
          <a:xfrm>
            <a:off x="7056349" y="3117050"/>
            <a:ext cx="1956822" cy="101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TOÁN THỰC TẾ CÓ CHỨA CĂN THỨC BẬC HAI</a:t>
            </a:r>
          </a:p>
        </p:txBody>
      </p:sp>
      <p:sp>
        <p:nvSpPr>
          <p:cNvPr id="69" name="Google Shape;296;p27">
            <a:extLst>
              <a:ext uri="{FF2B5EF4-FFF2-40B4-BE49-F238E27FC236}">
                <a16:creationId xmlns:a16="http://schemas.microsoft.com/office/drawing/2014/main" id="{9D275CF4-1E63-4613-A2E3-2B801773B53B}"/>
              </a:ext>
            </a:extLst>
          </p:cNvPr>
          <p:cNvSpPr txBox="1">
            <a:spLocks/>
          </p:cNvSpPr>
          <p:nvPr/>
        </p:nvSpPr>
        <p:spPr>
          <a:xfrm>
            <a:off x="527286" y="2937652"/>
            <a:ext cx="1925997" cy="9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RÚT GỌN </a:t>
            </a:r>
          </a:p>
          <a:p>
            <a:pPr marL="0" indent="0"/>
            <a:r>
              <a:rPr lang="vi-VN" dirty="0">
                <a:latin typeface="+mj-lt"/>
              </a:rPr>
              <a:t>BIỂU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40" grpId="0"/>
      <p:bldP spid="47" grpId="0"/>
      <p:bldP spid="51" grpId="0"/>
      <p:bldP spid="64" grpId="0"/>
      <p:bldP spid="65" grpId="0"/>
      <p:bldP spid="66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7E923D3E-6940-4C0F-AD74-7089856A31CB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BE51FA13-D819-4FE3-A881-2266018EA220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E7059C48-A3B7-4F33-BEBB-38ABB0FF3E19}"/>
                </a:ext>
              </a:extLst>
            </p:cNvPr>
            <p:cNvSpPr txBox="1"/>
            <p:nvPr/>
          </p:nvSpPr>
          <p:spPr>
            <a:xfrm>
              <a:off x="1195099" y="4640"/>
              <a:ext cx="794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RÚT GỌN CÁC BIỂU THỨC SAU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CFB17ECF-72FB-4A0E-92C3-9F15DEA2BC91}"/>
              </a:ext>
            </a:extLst>
          </p:cNvPr>
          <p:cNvGrpSpPr/>
          <p:nvPr/>
        </p:nvGrpSpPr>
        <p:grpSpPr>
          <a:xfrm>
            <a:off x="0" y="0"/>
            <a:ext cx="1195100" cy="1195100"/>
            <a:chOff x="0" y="0"/>
            <a:chExt cx="1195100" cy="1195100"/>
          </a:xfrm>
        </p:grpSpPr>
        <p:sp>
          <p:nvSpPr>
            <p:cNvPr id="21" name="Google Shape;379;p30">
              <a:extLst>
                <a:ext uri="{FF2B5EF4-FFF2-40B4-BE49-F238E27FC236}">
                  <a16:creationId xmlns:a16="http://schemas.microsoft.com/office/drawing/2014/main" id="{218A30D2-6835-4485-BA5B-1E04F3FF1C14}"/>
                </a:ext>
              </a:extLst>
            </p:cNvPr>
            <p:cNvSpPr/>
            <p:nvPr/>
          </p:nvSpPr>
          <p:spPr>
            <a:xfrm>
              <a:off x="0" y="0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82;p30">
              <a:extLst>
                <a:ext uri="{FF2B5EF4-FFF2-40B4-BE49-F238E27FC236}">
                  <a16:creationId xmlns:a16="http://schemas.microsoft.com/office/drawing/2014/main" id="{B6BC04FE-E81B-4E8C-9150-C2AE7DE52F92}"/>
                </a:ext>
              </a:extLst>
            </p:cNvPr>
            <p:cNvSpPr txBox="1">
              <a:spLocks/>
            </p:cNvSpPr>
            <p:nvPr/>
          </p:nvSpPr>
          <p:spPr>
            <a:xfrm>
              <a:off x="227741" y="83319"/>
              <a:ext cx="739617" cy="821267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3200" b="1" dirty="0"/>
                <a:t>01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31126E-6CA5-46B7-888E-BD823A6F3FAA}"/>
              </a:ext>
            </a:extLst>
          </p:cNvPr>
          <p:cNvSpPr txBox="1"/>
          <p:nvPr/>
        </p:nvSpPr>
        <p:spPr>
          <a:xfrm>
            <a:off x="1332088" y="64522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9109054-BAA1-4AEE-9D0E-C80EC3F70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62281"/>
              </p:ext>
            </p:extLst>
          </p:nvPr>
        </p:nvGraphicFramePr>
        <p:xfrm>
          <a:off x="1332088" y="1323082"/>
          <a:ext cx="4255910" cy="98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2088" y="1323082"/>
                        <a:ext cx="4255910" cy="982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>
            <a:extLst>
              <a:ext uri="{FF2B5EF4-FFF2-40B4-BE49-F238E27FC236}">
                <a16:creationId xmlns:a16="http://schemas.microsoft.com/office/drawing/2014/main" id="{DAC9F353-884E-49D6-98F4-17E419161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65031"/>
              </p:ext>
            </p:extLst>
          </p:nvPr>
        </p:nvGraphicFramePr>
        <p:xfrm>
          <a:off x="1332088" y="2398293"/>
          <a:ext cx="47736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444240" progId="Equation.DSMT4">
                  <p:embed/>
                </p:oleObj>
              </mc:Choice>
              <mc:Fallback>
                <p:oleObj name="Equation" r:id="rId5" imgW="2222280" imgH="4442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088" y="2398293"/>
                        <a:ext cx="4773613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0FBEE1EC-A4A4-4F19-8EE8-7B3CF2CE7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91059"/>
              </p:ext>
            </p:extLst>
          </p:nvPr>
        </p:nvGraphicFramePr>
        <p:xfrm>
          <a:off x="1332088" y="3445459"/>
          <a:ext cx="41735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317160" progId="Equation.DSMT4">
                  <p:embed/>
                </p:oleObj>
              </mc:Choice>
              <mc:Fallback>
                <p:oleObj name="Equation" r:id="rId7" imgW="1942920" imgH="31716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2088" y="3445459"/>
                        <a:ext cx="4173538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6D425A08-1E80-4143-8DAE-FBB907EF3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1843"/>
              </p:ext>
            </p:extLst>
          </p:nvPr>
        </p:nvGraphicFramePr>
        <p:xfrm>
          <a:off x="1332088" y="4219575"/>
          <a:ext cx="29733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42720" progId="Equation.DSMT4">
                  <p:embed/>
                </p:oleObj>
              </mc:Choice>
              <mc:Fallback>
                <p:oleObj name="Equation" r:id="rId9" imgW="1384200" imgH="34272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2088" y="4219575"/>
                        <a:ext cx="2973388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39" name="Đối tượng 38">
                        <a:extLst>
                          <a:ext uri="{FF2B5EF4-FFF2-40B4-BE49-F238E27FC236}">
                            <a16:creationId xmlns:a16="http://schemas.microsoft.com/office/drawing/2014/main" id="{F8264483-E59D-4B6D-BC4E-2F9960A45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444240" progId="Equation.DSMT4">
                  <p:embed/>
                </p:oleObj>
              </mc:Choice>
              <mc:Fallback>
                <p:oleObj name="Equation" r:id="rId5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991926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317160" progId="Equation.DSMT4">
                  <p:embed/>
                </p:oleObj>
              </mc:Choice>
              <mc:Fallback>
                <p:oleObj name="Equation" r:id="rId7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752" y="2991926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42720" progId="Equation.DSMT4">
                  <p:embed/>
                </p:oleObj>
              </mc:Choice>
              <mc:Fallback>
                <p:oleObj name="Equation" r:id="rId9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Đối tượng 60">
            <a:extLst>
              <a:ext uri="{FF2B5EF4-FFF2-40B4-BE49-F238E27FC236}">
                <a16:creationId xmlns:a16="http://schemas.microsoft.com/office/drawing/2014/main" id="{71E250AF-B2BD-4394-A7E0-A9A8A2A3D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41384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81080" imgH="457200" progId="Equation.DSMT4">
                  <p:embed/>
                </p:oleObj>
              </mc:Choice>
              <mc:Fallback>
                <p:oleObj name="Equation" r:id="rId11" imgW="1981080" imgH="457200" progId="Equation.DSMT4">
                  <p:embed/>
                  <p:pic>
                    <p:nvPicPr>
                      <p:cNvPr id="61" name="Đối tượng 60">
                        <a:extLst>
                          <a:ext uri="{FF2B5EF4-FFF2-40B4-BE49-F238E27FC236}">
                            <a16:creationId xmlns:a16="http://schemas.microsoft.com/office/drawing/2014/main" id="{71E250AF-B2BD-4394-A7E0-A9A8A2A3D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8165" y="41384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Đối tượng 61">
            <a:extLst>
              <a:ext uri="{FF2B5EF4-FFF2-40B4-BE49-F238E27FC236}">
                <a16:creationId xmlns:a16="http://schemas.microsoft.com/office/drawing/2014/main" id="{76E9AEFB-EEB0-4049-AD2E-2B804CC29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942975"/>
          <a:ext cx="36464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55520" imgH="444240" progId="Equation.DSMT4">
                  <p:embed/>
                </p:oleObj>
              </mc:Choice>
              <mc:Fallback>
                <p:oleObj name="Equation" r:id="rId12" imgW="1955520" imgH="444240" progId="Equation.DSMT4">
                  <p:embed/>
                  <p:pic>
                    <p:nvPicPr>
                      <p:cNvPr id="62" name="Đối tượng 61">
                        <a:extLst>
                          <a:ext uri="{FF2B5EF4-FFF2-40B4-BE49-F238E27FC236}">
                            <a16:creationId xmlns:a16="http://schemas.microsoft.com/office/drawing/2014/main" id="{76E9AEFB-EEB0-4049-AD2E-2B804CC29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58165" y="942975"/>
                        <a:ext cx="3646487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Đối tượng 62">
            <a:extLst>
              <a:ext uri="{FF2B5EF4-FFF2-40B4-BE49-F238E27FC236}">
                <a16:creationId xmlns:a16="http://schemas.microsoft.com/office/drawing/2014/main" id="{E0F92D56-365D-42B3-AF23-BCEF885F8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1849438"/>
          <a:ext cx="31956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14320" imgH="431640" progId="Equation.DSMT4">
                  <p:embed/>
                </p:oleObj>
              </mc:Choice>
              <mc:Fallback>
                <p:oleObj name="Equation" r:id="rId14" imgW="1714320" imgH="431640" progId="Equation.DSMT4">
                  <p:embed/>
                  <p:pic>
                    <p:nvPicPr>
                      <p:cNvPr id="63" name="Đối tượng 62">
                        <a:extLst>
                          <a:ext uri="{FF2B5EF4-FFF2-40B4-BE49-F238E27FC236}">
                            <a16:creationId xmlns:a16="http://schemas.microsoft.com/office/drawing/2014/main" id="{E0F92D56-365D-42B3-AF23-BCEF885F8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58165" y="1849438"/>
                        <a:ext cx="3195637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Đối tượng 63">
            <a:extLst>
              <a:ext uri="{FF2B5EF4-FFF2-40B4-BE49-F238E27FC236}">
                <a16:creationId xmlns:a16="http://schemas.microsoft.com/office/drawing/2014/main" id="{0DF3DA22-5A8B-4AAD-9B64-E9BF61284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86463"/>
              </p:ext>
            </p:extLst>
          </p:nvPr>
        </p:nvGraphicFramePr>
        <p:xfrm>
          <a:off x="4929188" y="2654300"/>
          <a:ext cx="31718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1720" imgH="431640" progId="Equation.DSMT4">
                  <p:embed/>
                </p:oleObj>
              </mc:Choice>
              <mc:Fallback>
                <p:oleObj name="Equation" r:id="rId16" imgW="1701720" imgH="431640" progId="Equation.DSMT4">
                  <p:embed/>
                  <p:pic>
                    <p:nvPicPr>
                      <p:cNvPr id="64" name="Đối tượng 63">
                        <a:extLst>
                          <a:ext uri="{FF2B5EF4-FFF2-40B4-BE49-F238E27FC236}">
                            <a16:creationId xmlns:a16="http://schemas.microsoft.com/office/drawing/2014/main" id="{0DF3DA22-5A8B-4AAD-9B64-E9BF61284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29188" y="2654300"/>
                        <a:ext cx="317182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Đối tượng 64">
            <a:extLst>
              <a:ext uri="{FF2B5EF4-FFF2-40B4-BE49-F238E27FC236}">
                <a16:creationId xmlns:a16="http://schemas.microsoft.com/office/drawing/2014/main" id="{905BCDF5-D883-4183-886B-8C2C16808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3486150"/>
          <a:ext cx="11826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680" imgH="406080" progId="Equation.DSMT4">
                  <p:embed/>
                </p:oleObj>
              </mc:Choice>
              <mc:Fallback>
                <p:oleObj name="Equation" r:id="rId18" imgW="634680" imgH="406080" progId="Equation.DSMT4">
                  <p:embed/>
                  <p:pic>
                    <p:nvPicPr>
                      <p:cNvPr id="65" name="Đối tượng 64">
                        <a:extLst>
                          <a:ext uri="{FF2B5EF4-FFF2-40B4-BE49-F238E27FC236}">
                            <a16:creationId xmlns:a16="http://schemas.microsoft.com/office/drawing/2014/main" id="{905BCDF5-D883-4183-886B-8C2C16808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58165" y="3486150"/>
                        <a:ext cx="1182687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17974"/>
              </p:ext>
            </p:extLst>
          </p:nvPr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94176"/>
              </p:ext>
            </p:extLst>
          </p:nvPr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444240" progId="Equation.DSMT4">
                  <p:embed/>
                </p:oleObj>
              </mc:Choice>
              <mc:Fallback>
                <p:oleObj name="Equation" r:id="rId5" imgW="2222280" imgH="44424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00481"/>
              </p:ext>
            </p:extLst>
          </p:nvPr>
        </p:nvGraphicFramePr>
        <p:xfrm>
          <a:off x="97752" y="2991926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317160" progId="Equation.DSMT4">
                  <p:embed/>
                </p:oleObj>
              </mc:Choice>
              <mc:Fallback>
                <p:oleObj name="Equation" r:id="rId7" imgW="1942920" imgH="31716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752" y="2991926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91855"/>
              </p:ext>
            </p:extLst>
          </p:nvPr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42720" progId="Equation.DSMT4">
                  <p:embed/>
                </p:oleObj>
              </mc:Choice>
              <mc:Fallback>
                <p:oleObj name="Equation" r:id="rId9" imgW="1384200" imgH="342720" progId="Equation.DSMT4">
                  <p:embed/>
                  <p:pic>
                    <p:nvPicPr>
                      <p:cNvPr id="36" name="Đối tượng 35">
                        <a:extLst>
                          <a:ext uri="{FF2B5EF4-FFF2-40B4-BE49-F238E27FC236}">
                            <a16:creationId xmlns:a16="http://schemas.microsoft.com/office/drawing/2014/main" id="{6D425A08-1E80-4143-8DAE-FBB907EF3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Đối tượng 61">
            <a:extLst>
              <a:ext uri="{FF2B5EF4-FFF2-40B4-BE49-F238E27FC236}">
                <a16:creationId xmlns:a16="http://schemas.microsoft.com/office/drawing/2014/main" id="{76E9AEFB-EEB0-4049-AD2E-2B804CC29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828244"/>
              </p:ext>
            </p:extLst>
          </p:nvPr>
        </p:nvGraphicFramePr>
        <p:xfrm>
          <a:off x="4617057" y="1141108"/>
          <a:ext cx="319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14320" imgH="444240" progId="Equation.DSMT4">
                  <p:embed/>
                </p:oleObj>
              </mc:Choice>
              <mc:Fallback>
                <p:oleObj name="Equation" r:id="rId11" imgW="1714320" imgH="444240" progId="Equation.DSMT4">
                  <p:embed/>
                  <p:pic>
                    <p:nvPicPr>
                      <p:cNvPr id="61" name="Đối tượng 60">
                        <a:extLst>
                          <a:ext uri="{FF2B5EF4-FFF2-40B4-BE49-F238E27FC236}">
                            <a16:creationId xmlns:a16="http://schemas.microsoft.com/office/drawing/2014/main" id="{71E250AF-B2BD-4394-A7E0-A9A8A2A3D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17057" y="1141108"/>
                        <a:ext cx="31972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Đối tượng 64">
            <a:extLst>
              <a:ext uri="{FF2B5EF4-FFF2-40B4-BE49-F238E27FC236}">
                <a16:creationId xmlns:a16="http://schemas.microsoft.com/office/drawing/2014/main" id="{905BCDF5-D883-4183-886B-8C2C16808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03411"/>
              </p:ext>
            </p:extLst>
          </p:nvPr>
        </p:nvGraphicFramePr>
        <p:xfrm>
          <a:off x="4617057" y="4051670"/>
          <a:ext cx="8763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41200" progId="Equation.DSMT4">
                  <p:embed/>
                </p:oleObj>
              </mc:Choice>
              <mc:Fallback>
                <p:oleObj name="Equation" r:id="rId13" imgW="469800" imgH="241200" progId="Equation.DSMT4">
                  <p:embed/>
                  <p:pic>
                    <p:nvPicPr>
                      <p:cNvPr id="64" name="Đối tượng 63">
                        <a:extLst>
                          <a:ext uri="{FF2B5EF4-FFF2-40B4-BE49-F238E27FC236}">
                            <a16:creationId xmlns:a16="http://schemas.microsoft.com/office/drawing/2014/main" id="{0DF3DA22-5A8B-4AAD-9B64-E9BF61284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7057" y="4051670"/>
                        <a:ext cx="8763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Đối tượng 65">
            <a:extLst>
              <a:ext uri="{FF2B5EF4-FFF2-40B4-BE49-F238E27FC236}">
                <a16:creationId xmlns:a16="http://schemas.microsoft.com/office/drawing/2014/main" id="{C61A1E34-0BAF-4D72-B40D-E01CAE818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33459"/>
              </p:ext>
            </p:extLst>
          </p:nvPr>
        </p:nvGraphicFramePr>
        <p:xfrm>
          <a:off x="4617057" y="106309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22280" imgH="444240" progId="Equation.DSMT4">
                  <p:embed/>
                </p:oleObj>
              </mc:Choice>
              <mc:Fallback>
                <p:oleObj name="Equation" r:id="rId15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7057" y="106309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Đối tượng 66">
            <a:extLst>
              <a:ext uri="{FF2B5EF4-FFF2-40B4-BE49-F238E27FC236}">
                <a16:creationId xmlns:a16="http://schemas.microsoft.com/office/drawing/2014/main" id="{B2B5A114-D36D-42FA-9453-88D1FAA3D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33744"/>
              </p:ext>
            </p:extLst>
          </p:nvPr>
        </p:nvGraphicFramePr>
        <p:xfrm>
          <a:off x="4617057" y="2245704"/>
          <a:ext cx="34099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28800" imgH="431640" progId="Equation.DSMT4">
                  <p:embed/>
                </p:oleObj>
              </mc:Choice>
              <mc:Fallback>
                <p:oleObj name="Equation" r:id="rId16" imgW="1828800" imgH="431640" progId="Equation.DSMT4">
                  <p:embed/>
                  <p:pic>
                    <p:nvPicPr>
                      <p:cNvPr id="62" name="Đối tượng 61">
                        <a:extLst>
                          <a:ext uri="{FF2B5EF4-FFF2-40B4-BE49-F238E27FC236}">
                            <a16:creationId xmlns:a16="http://schemas.microsoft.com/office/drawing/2014/main" id="{76E9AEFB-EEB0-4049-AD2E-2B804CC29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17057" y="2245704"/>
                        <a:ext cx="3409950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Đối tượng 67">
            <a:extLst>
              <a:ext uri="{FF2B5EF4-FFF2-40B4-BE49-F238E27FC236}">
                <a16:creationId xmlns:a16="http://schemas.microsoft.com/office/drawing/2014/main" id="{3C7CFCFE-9B97-4CDB-B7EE-31CC92F4A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01803"/>
              </p:ext>
            </p:extLst>
          </p:nvPr>
        </p:nvGraphicFramePr>
        <p:xfrm>
          <a:off x="4617057" y="3326488"/>
          <a:ext cx="29368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74640" imgH="241200" progId="Equation.DSMT4">
                  <p:embed/>
                </p:oleObj>
              </mc:Choice>
              <mc:Fallback>
                <p:oleObj name="Equation" r:id="rId18" imgW="1574640" imgH="241200" progId="Equation.DSMT4">
                  <p:embed/>
                  <p:pic>
                    <p:nvPicPr>
                      <p:cNvPr id="67" name="Đối tượng 66">
                        <a:extLst>
                          <a:ext uri="{FF2B5EF4-FFF2-40B4-BE49-F238E27FC236}">
                            <a16:creationId xmlns:a16="http://schemas.microsoft.com/office/drawing/2014/main" id="{B2B5A114-D36D-42FA-9453-88D1FAA3D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17057" y="3326488"/>
                        <a:ext cx="29368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39" name="Đối tượng 38">
                        <a:extLst>
                          <a:ext uri="{FF2B5EF4-FFF2-40B4-BE49-F238E27FC236}">
                            <a16:creationId xmlns:a16="http://schemas.microsoft.com/office/drawing/2014/main" id="{F8264483-E59D-4B6D-BC4E-2F9960A45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444240" progId="Equation.DSMT4">
                  <p:embed/>
                </p:oleObj>
              </mc:Choice>
              <mc:Fallback>
                <p:oleObj name="Equation" r:id="rId5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3315"/>
              </p:ext>
            </p:extLst>
          </p:nvPr>
        </p:nvGraphicFramePr>
        <p:xfrm>
          <a:off x="97752" y="2962881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317160" progId="Equation.DSMT4">
                  <p:embed/>
                </p:oleObj>
              </mc:Choice>
              <mc:Fallback>
                <p:oleObj name="Equation" r:id="rId7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752" y="2962881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342720" progId="Equation.DSMT4">
                  <p:embed/>
                </p:oleObj>
              </mc:Choice>
              <mc:Fallback>
                <p:oleObj name="Equation" r:id="rId9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ACF0A385-076D-4D1A-AEDD-669C9E50B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30060"/>
              </p:ext>
            </p:extLst>
          </p:nvPr>
        </p:nvGraphicFramePr>
        <p:xfrm>
          <a:off x="4524375" y="128846"/>
          <a:ext cx="3860800" cy="63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317160" progId="Equation.DSMT4">
                  <p:embed/>
                </p:oleObj>
              </mc:Choice>
              <mc:Fallback>
                <p:oleObj name="Equation" r:id="rId7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75" y="128846"/>
                        <a:ext cx="3860800" cy="63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D71A5056-A14D-4D14-B725-A803CC96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16129"/>
              </p:ext>
            </p:extLst>
          </p:nvPr>
        </p:nvGraphicFramePr>
        <p:xfrm>
          <a:off x="4524375" y="995534"/>
          <a:ext cx="4084156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93680" imgH="317160" progId="Equation.DSMT4">
                  <p:embed/>
                </p:oleObj>
              </mc:Choice>
              <mc:Fallback>
                <p:oleObj name="Equation" r:id="rId11" imgW="1993680" imgH="31716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ACF0A385-076D-4D1A-AEDD-669C9E50B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24375" y="995534"/>
                        <a:ext cx="4084156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7D0E48F8-136A-4823-B718-107FC292E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592719"/>
              </p:ext>
            </p:extLst>
          </p:nvPr>
        </p:nvGraphicFramePr>
        <p:xfrm>
          <a:off x="4524375" y="1883091"/>
          <a:ext cx="31257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38000" imgH="317160" progId="Equation.DSMT4">
                  <p:embed/>
                </p:oleObj>
              </mc:Choice>
              <mc:Fallback>
                <p:oleObj name="Equation" r:id="rId13" imgW="1638000" imgH="31716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D71A5056-A14D-4D14-B725-A803CC966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4375" y="1883091"/>
                        <a:ext cx="3125788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9E1364AA-CB05-4CDC-93FE-9D3CB568C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55034"/>
              </p:ext>
            </p:extLst>
          </p:nvPr>
        </p:nvGraphicFramePr>
        <p:xfrm>
          <a:off x="4524375" y="2726198"/>
          <a:ext cx="2989548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57120" imgH="241200" progId="Equation.DSMT4">
                  <p:embed/>
                </p:oleObj>
              </mc:Choice>
              <mc:Fallback>
                <p:oleObj name="Equation" r:id="rId15" imgW="1257120" imgH="24120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7D0E48F8-136A-4823-B718-107FC292E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24375" y="2726198"/>
                        <a:ext cx="2989548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D65A37A9-5014-49BE-973C-30CC358DB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632758"/>
              </p:ext>
            </p:extLst>
          </p:nvPr>
        </p:nvGraphicFramePr>
        <p:xfrm>
          <a:off x="4524375" y="3538251"/>
          <a:ext cx="664716" cy="46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9E1364AA-CB05-4CDC-93FE-9D3CB568C7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24375" y="3538251"/>
                        <a:ext cx="664716" cy="46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9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347</Words>
  <Application>Microsoft Office PowerPoint</Application>
  <PresentationFormat>Trình chiếu Trên màn hình (16:9)</PresentationFormat>
  <Paragraphs>51</Paragraphs>
  <Slides>19</Slides>
  <Notes>16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Pangolin</vt:lpstr>
      <vt:lpstr>Arial</vt:lpstr>
      <vt:lpstr>Times New Roman</vt:lpstr>
      <vt:lpstr>Baloo 2</vt:lpstr>
      <vt:lpstr>English Vocabulary Workshop by Slidesgo</vt:lpstr>
      <vt:lpstr>Equation</vt:lpstr>
      <vt:lpstr>MathType 7.0 Equation</vt:lpstr>
      <vt:lpstr>Luyện tập RÚT GỌN CĂN THỨC BẬC HAI </vt:lpstr>
      <vt:lpstr>Bản trình bày PowerPoint</vt:lpstr>
      <vt:lpstr>Bản trình bày PowerPoint</vt:lpstr>
      <vt:lpstr>Bản trình bày PowerPoint</vt:lpstr>
      <vt:lpstr>LUYỆN TẬP  RÚT GỌN CĂN THỨC BẬC HAI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TIẾNG ANH</dc:title>
  <cp:lastModifiedBy>Hương Phan</cp:lastModifiedBy>
  <cp:revision>10</cp:revision>
  <dcterms:modified xsi:type="dcterms:W3CDTF">2021-09-04T07:19:28Z</dcterms:modified>
</cp:coreProperties>
</file>